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embeddedFontLst>
    <p:embeddedFont>
      <p:font typeface="Economica"/>
      <p:regular r:id="rId78"/>
      <p:bold r:id="rId79"/>
      <p:italic r:id="rId80"/>
      <p:boldItalic r:id="rId81"/>
    </p:embeddedFont>
    <p:embeddedFont>
      <p:font typeface="Open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F9024E-B98C-4C18-A114-2D29C035411D}">
  <a:tblStyle styleId="{32F9024E-B98C-4C18-A114-2D29C03541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italic.fntdata"/><Relationship Id="rId83" Type="http://schemas.openxmlformats.org/officeDocument/2006/relationships/font" Target="fonts/OpenSans-bold.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OpenSans-boldItalic.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Economica-italic.fntdata"/><Relationship Id="rId82" Type="http://schemas.openxmlformats.org/officeDocument/2006/relationships/font" Target="fonts/OpenSans-regular.fntdata"/><Relationship Id="rId81" Type="http://schemas.openxmlformats.org/officeDocument/2006/relationships/font" Target="fonts/Economica-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Economica-bold.fntdata"/><Relationship Id="rId34" Type="http://schemas.openxmlformats.org/officeDocument/2006/relationships/slide" Target="slides/slide29.xml"/><Relationship Id="rId78" Type="http://schemas.openxmlformats.org/officeDocument/2006/relationships/font" Target="fonts/Economica-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0675799ecf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g30675799ecf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4910bdb197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34910bdb197_0_6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910bdb197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34910bdb197_0_6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19e6ca44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g3419e6ca44e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910bdb197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g34910bdb197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19e6ca44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3419e6ca44e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3e5ec4410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e5ec441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3e5ec441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3e5ec441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3e5ec4410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3e5ec4410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40f259a7c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40f259a7c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419e6ca44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419e6ca44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406614c8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3406614c89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0f259a7c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0f259a7c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910bdb19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4910bdb19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910bdb19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910bdb19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40f259a7c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40f259a7c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4910bdb19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4910bdb19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4910bdb19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4910bdb19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0f259a7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40f259a7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4910bdb19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4910bdb19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910bdb19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4910bdb19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910bdb197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4910bdb197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19e6ca4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3419e6ca44e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4910bdb19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4910bdb19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4910bdb197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4910bdb197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4910bdb19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4910bdb19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910bdb19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34910bdb19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40f259a7c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40f259a7c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47f09ef4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47f09ef4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701028b050d68dc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701028b050d68dc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4910bdb19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4910bdb19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3e5ec4410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3e5ec4410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3e5ec4410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3e5ec4410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4910bdb19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4910bdb1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40f259a7c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40f259a7c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4910bdb19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4910bdb19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4910bdb197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4910bdb197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247974ca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247974ca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4247974c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4247974c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4247974ca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4247974ca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4247974ca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4247974ca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25c8a15b1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25c8a15b1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40f259a7c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40f259a7c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3e6bc238a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3e6bc238a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19e6ca44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g3419e6ca44e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3e6bc238a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3e6bc238a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3e6bc238a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3e6bc238a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3e6bc238a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3e6bc238a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3e6bc238a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33e6bc238a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3e6bc238a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3e6bc238a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33e6bc238a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3e6bc238a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33e6bc238a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33e6bc238a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33e6bc238a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3e6bc238a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4910bdb197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4910bdb197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4910bdb197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4910bdb197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910bdb197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34910bdb197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4910bdb197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4910bdb197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34910bdb197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34910bdb197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4910bdb197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4910bdb197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4910bdb197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4910bdb197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4910bdb197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4910bdb197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4910bdb197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4910bdb197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4910bdb197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4910bdb197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4910bdb197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4910bdb197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34910bdb197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4910bdb197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419e6ca44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3419e6ca44e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910bdb19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910bdb19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4910bdb19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4910bdb19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4910bdb197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4910bdb197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1465636d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1465636d8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4910bdb19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4910bdb19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910bdb19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910bdb19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physionet.org/content/chbmit/1.0.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png"/><Relationship Id="rId4"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3.png"/><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0" y="1942313"/>
            <a:ext cx="9144000" cy="12588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ts val="990"/>
              <a:buFont typeface="Arial"/>
              <a:buNone/>
            </a:pPr>
            <a:r>
              <a:rPr lang="en" sz="4800"/>
              <a:t>Epileptic Seizure Localization from EEG Signals</a:t>
            </a:r>
            <a:endParaRPr sz="4800"/>
          </a:p>
          <a:p>
            <a:pPr indent="0" lvl="0" marL="0" rtl="0" algn="ctr">
              <a:spcBef>
                <a:spcPts val="0"/>
              </a:spcBef>
              <a:spcAft>
                <a:spcPts val="0"/>
              </a:spcAft>
              <a:buClr>
                <a:schemeClr val="dk1"/>
              </a:buClr>
              <a:buSzPct val="34375"/>
              <a:buFont typeface="Arial"/>
              <a:buNone/>
            </a:pPr>
            <a:r>
              <a:rPr lang="en" sz="3200"/>
              <a:t> PROJECT</a:t>
            </a:r>
            <a:r>
              <a:rPr lang="en" sz="3200"/>
              <a:t> PRESENTATION</a:t>
            </a:r>
            <a:endParaRPr sz="3200"/>
          </a:p>
        </p:txBody>
      </p:sp>
      <p:sp>
        <p:nvSpPr>
          <p:cNvPr id="63" name="Google Shape;63;p13"/>
          <p:cNvSpPr txBox="1"/>
          <p:nvPr>
            <p:ph idx="1" type="subTitle"/>
          </p:nvPr>
        </p:nvSpPr>
        <p:spPr>
          <a:xfrm>
            <a:off x="6583680" y="3550950"/>
            <a:ext cx="2133600" cy="1258800"/>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spcBef>
                <a:spcPts val="352"/>
              </a:spcBef>
              <a:spcAft>
                <a:spcPts val="0"/>
              </a:spcAft>
              <a:buClr>
                <a:srgbClr val="888888"/>
              </a:buClr>
              <a:buSzPct val="145454"/>
              <a:buNone/>
            </a:pPr>
            <a:r>
              <a:rPr lang="en" sz="2200">
                <a:solidFill>
                  <a:schemeClr val="dk1"/>
                </a:solidFill>
              </a:rPr>
              <a:t>Niyatha V S</a:t>
            </a:r>
            <a:endParaRPr sz="2200">
              <a:solidFill>
                <a:schemeClr val="dk1"/>
              </a:solidFill>
            </a:endParaRPr>
          </a:p>
          <a:p>
            <a:pPr indent="0" lvl="0" marL="0" rtl="0" algn="ctr">
              <a:spcBef>
                <a:spcPts val="352"/>
              </a:spcBef>
              <a:spcAft>
                <a:spcPts val="0"/>
              </a:spcAft>
              <a:buClr>
                <a:srgbClr val="888888"/>
              </a:buClr>
              <a:buSzPct val="145454"/>
              <a:buNone/>
            </a:pPr>
            <a:r>
              <a:rPr lang="en" sz="2200">
                <a:solidFill>
                  <a:schemeClr val="dk1"/>
                </a:solidFill>
              </a:rPr>
              <a:t>Paul Allen</a:t>
            </a:r>
            <a:endParaRPr sz="2200">
              <a:solidFill>
                <a:schemeClr val="dk1"/>
              </a:solidFill>
            </a:endParaRPr>
          </a:p>
          <a:p>
            <a:pPr indent="0" lvl="0" marL="0" rtl="0" algn="ctr">
              <a:spcBef>
                <a:spcPts val="352"/>
              </a:spcBef>
              <a:spcAft>
                <a:spcPts val="0"/>
              </a:spcAft>
              <a:buClr>
                <a:srgbClr val="888888"/>
              </a:buClr>
              <a:buSzPct val="145454"/>
              <a:buNone/>
            </a:pPr>
            <a:r>
              <a:rPr lang="en" sz="2200">
                <a:solidFill>
                  <a:schemeClr val="dk1"/>
                </a:solidFill>
              </a:rPr>
              <a:t>Powell Moothedan</a:t>
            </a:r>
            <a:endParaRPr sz="2200">
              <a:solidFill>
                <a:schemeClr val="dk1"/>
              </a:solidFill>
            </a:endParaRPr>
          </a:p>
          <a:p>
            <a:pPr indent="0" lvl="0" marL="0" rtl="0" algn="ctr">
              <a:spcBef>
                <a:spcPts val="352"/>
              </a:spcBef>
              <a:spcAft>
                <a:spcPts val="0"/>
              </a:spcAft>
              <a:buClr>
                <a:srgbClr val="888888"/>
              </a:buClr>
              <a:buSzPct val="145454"/>
              <a:buNone/>
            </a:pPr>
            <a:r>
              <a:rPr lang="en" sz="2200">
                <a:solidFill>
                  <a:schemeClr val="dk1"/>
                </a:solidFill>
              </a:rPr>
              <a:t>Rose Jacob</a:t>
            </a:r>
            <a:endParaRPr sz="2200">
              <a:solidFill>
                <a:schemeClr val="dk1"/>
              </a:solidFill>
            </a:endParaRPr>
          </a:p>
        </p:txBody>
      </p:sp>
      <p:sp>
        <p:nvSpPr>
          <p:cNvPr id="64" name="Google Shape;64;p13"/>
          <p:cNvSpPr txBox="1"/>
          <p:nvPr>
            <p:ph idx="10" type="dt"/>
          </p:nvPr>
        </p:nvSpPr>
        <p:spPr>
          <a:xfrm>
            <a:off x="163850" y="48696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a:t>
            </a:r>
            <a:r>
              <a:rPr lang="en">
                <a:latin typeface="Economica"/>
                <a:ea typeface="Economica"/>
                <a:cs typeface="Economica"/>
                <a:sym typeface="Economica"/>
              </a:rPr>
              <a:t>/04/2025</a:t>
            </a:r>
            <a:endParaRPr>
              <a:latin typeface="Economica"/>
              <a:ea typeface="Economica"/>
              <a:cs typeface="Economica"/>
              <a:sym typeface="Economica"/>
            </a:endParaRPr>
          </a:p>
        </p:txBody>
      </p:sp>
      <p:sp>
        <p:nvSpPr>
          <p:cNvPr id="65" name="Google Shape;65;p13"/>
          <p:cNvSpPr txBox="1"/>
          <p:nvPr>
            <p:ph idx="12" type="sldNum"/>
          </p:nvPr>
        </p:nvSpPr>
        <p:spPr>
          <a:xfrm>
            <a:off x="8595308" y="48098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66" name="Google Shape;66;p13"/>
          <p:cNvSpPr txBox="1"/>
          <p:nvPr>
            <p:ph idx="11" type="ftr"/>
          </p:nvPr>
        </p:nvSpPr>
        <p:spPr>
          <a:xfrm>
            <a:off x="3200400" y="48696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7" name="Google Shape;67;p13"/>
          <p:cNvSpPr txBox="1"/>
          <p:nvPr>
            <p:ph idx="1" type="subTitle"/>
          </p:nvPr>
        </p:nvSpPr>
        <p:spPr>
          <a:xfrm>
            <a:off x="182880" y="3552444"/>
            <a:ext cx="2133600" cy="1258800"/>
          </a:xfrm>
          <a:prstGeom prst="rect">
            <a:avLst/>
          </a:prstGeom>
          <a:noFill/>
          <a:ln>
            <a:noFill/>
          </a:ln>
        </p:spPr>
        <p:txBody>
          <a:bodyPr anchorCtr="0" anchor="ctr" bIns="45700" lIns="91425" spcFirstLastPara="1" rIns="91425" wrap="square" tIns="45700">
            <a:normAutofit fontScale="85000" lnSpcReduction="20000"/>
          </a:bodyPr>
          <a:lstStyle/>
          <a:p>
            <a:pPr indent="0" lvl="0" marL="0" rtl="0" algn="ctr">
              <a:spcBef>
                <a:spcPts val="0"/>
              </a:spcBef>
              <a:spcAft>
                <a:spcPts val="0"/>
              </a:spcAft>
              <a:buClr>
                <a:schemeClr val="dk1"/>
              </a:buClr>
              <a:buSzPct val="109090"/>
              <a:buNone/>
            </a:pPr>
            <a:r>
              <a:rPr lang="en" sz="2200"/>
              <a:t>Guide: </a:t>
            </a:r>
            <a:endParaRPr sz="2200"/>
          </a:p>
          <a:p>
            <a:pPr indent="0" lvl="0" marL="0" rtl="0" algn="ctr">
              <a:spcBef>
                <a:spcPts val="0"/>
              </a:spcBef>
              <a:spcAft>
                <a:spcPts val="0"/>
              </a:spcAft>
              <a:buClr>
                <a:schemeClr val="dk1"/>
              </a:buClr>
              <a:buSzPct val="109090"/>
              <a:buNone/>
            </a:pPr>
            <a:r>
              <a:rPr lang="en" sz="2200"/>
              <a:t>Dr. Sminu Izudheen</a:t>
            </a:r>
            <a:endParaRPr sz="2200"/>
          </a:p>
          <a:p>
            <a:pPr indent="0" lvl="0" marL="0" rtl="0" algn="ctr">
              <a:spcBef>
                <a:spcPts val="0"/>
              </a:spcBef>
              <a:spcAft>
                <a:spcPts val="0"/>
              </a:spcAft>
              <a:buClr>
                <a:schemeClr val="dk1"/>
              </a:buClr>
              <a:buSzPct val="109090"/>
              <a:buNone/>
            </a:pPr>
            <a:r>
              <a:rPr lang="en" sz="2200"/>
              <a:t>Professor</a:t>
            </a:r>
            <a:endParaRPr sz="2200"/>
          </a:p>
          <a:p>
            <a:pPr indent="0" lvl="0" marL="0" rtl="0" algn="ctr">
              <a:spcBef>
                <a:spcPts val="0"/>
              </a:spcBef>
              <a:spcAft>
                <a:spcPts val="0"/>
              </a:spcAft>
              <a:buClr>
                <a:schemeClr val="dk1"/>
              </a:buClr>
              <a:buSzPct val="109090"/>
              <a:buNone/>
            </a:pPr>
            <a:r>
              <a:rPr lang="en" sz="2200"/>
              <a:t>Dept. of CSE</a:t>
            </a:r>
            <a:endParaRPr sz="2200"/>
          </a:p>
          <a:p>
            <a:pPr indent="0" lvl="0" marL="0" rtl="0" algn="ctr">
              <a:spcBef>
                <a:spcPts val="0"/>
              </a:spcBef>
              <a:spcAft>
                <a:spcPts val="0"/>
              </a:spcAft>
              <a:buClr>
                <a:schemeClr val="dk1"/>
              </a:buClr>
              <a:buSzPct val="109090"/>
              <a:buNone/>
            </a:pPr>
            <a:r>
              <a:rPr lang="en" sz="2200"/>
              <a:t>RSET</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Proposed Method</a:t>
            </a:r>
            <a:endParaRPr/>
          </a:p>
        </p:txBody>
      </p:sp>
      <p:sp>
        <p:nvSpPr>
          <p:cNvPr id="149" name="Google Shape;149;p22"/>
          <p:cNvSpPr txBox="1"/>
          <p:nvPr>
            <p:ph idx="1" type="body"/>
          </p:nvPr>
        </p:nvSpPr>
        <p:spPr>
          <a:xfrm>
            <a:off x="311700" y="120037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Char char="●"/>
            </a:pPr>
            <a:r>
              <a:rPr lang="en"/>
              <a:t>Data Collection: Acquire EEG recordings from publicly available datasets focused on pediatric epilepsy patients.</a:t>
            </a:r>
            <a:endParaRPr/>
          </a:p>
          <a:p>
            <a:pPr indent="-342900" lvl="0" marL="457200" rtl="0" algn="l">
              <a:lnSpc>
                <a:spcPct val="115000"/>
              </a:lnSpc>
              <a:spcBef>
                <a:spcPts val="0"/>
              </a:spcBef>
              <a:spcAft>
                <a:spcPts val="0"/>
              </a:spcAft>
              <a:buSzPts val="1800"/>
              <a:buChar char="●"/>
            </a:pPr>
            <a:r>
              <a:rPr lang="en"/>
              <a:t>Preprocessing: Clean the raw EEG signals by removing artifacts and irrelevant channels (e.g., ECG, empty or redundant columns).</a:t>
            </a:r>
            <a:endParaRPr/>
          </a:p>
          <a:p>
            <a:pPr indent="-342900" lvl="0" marL="457200" rtl="0" algn="l">
              <a:lnSpc>
                <a:spcPct val="115000"/>
              </a:lnSpc>
              <a:spcBef>
                <a:spcPts val="0"/>
              </a:spcBef>
              <a:spcAft>
                <a:spcPts val="0"/>
              </a:spcAft>
              <a:buSzPts val="1800"/>
              <a:buChar char="●"/>
            </a:pPr>
            <a:r>
              <a:rPr lang="en"/>
              <a:t>Feature Extraction: Extract frequency-domain features, especially from clinically relevant bands and investigate changes in power or patterns that may precede seizure onset.</a:t>
            </a:r>
            <a:endParaRPr/>
          </a:p>
          <a:p>
            <a:pPr indent="-342900" lvl="0" marL="457200" rtl="0" algn="l">
              <a:lnSpc>
                <a:spcPct val="115000"/>
              </a:lnSpc>
              <a:spcBef>
                <a:spcPts val="0"/>
              </a:spcBef>
              <a:spcAft>
                <a:spcPts val="0"/>
              </a:spcAft>
              <a:buSzPts val="1800"/>
              <a:buChar char="●"/>
            </a:pPr>
            <a:r>
              <a:rPr lang="en"/>
              <a:t>Thresholding Mechanism: Employ statistical or signal-based methods to set dynamic thresholds and explore automated strategies to replace manual rule-setting for seizure detection.</a:t>
            </a:r>
            <a:endParaRPr/>
          </a:p>
        </p:txBody>
      </p:sp>
      <p:sp>
        <p:nvSpPr>
          <p:cNvPr id="150" name="Google Shape;150;p22"/>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51" name="Google Shape;151;p22"/>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152" name="Google Shape;152;p22"/>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Proposed Method</a:t>
            </a:r>
            <a:endParaRPr/>
          </a:p>
        </p:txBody>
      </p:sp>
      <p:sp>
        <p:nvSpPr>
          <p:cNvPr id="158" name="Google Shape;158;p23"/>
          <p:cNvSpPr txBox="1"/>
          <p:nvPr>
            <p:ph idx="1" type="body"/>
          </p:nvPr>
        </p:nvSpPr>
        <p:spPr>
          <a:xfrm>
            <a:off x="311700" y="120037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spcBef>
                <a:spcPts val="1200"/>
              </a:spcBef>
              <a:spcAft>
                <a:spcPts val="0"/>
              </a:spcAft>
              <a:buSzPts val="1800"/>
              <a:buChar char="●"/>
            </a:pPr>
            <a:r>
              <a:rPr lang="en"/>
              <a:t>Model Building: Train a deep learning model (e.g., CNN) to classify seizure and non-seizure events based on extracted features.</a:t>
            </a:r>
            <a:endParaRPr/>
          </a:p>
          <a:p>
            <a:pPr indent="-342900" lvl="0" marL="457200" rtl="0" algn="l">
              <a:spcBef>
                <a:spcPts val="0"/>
              </a:spcBef>
              <a:spcAft>
                <a:spcPts val="0"/>
              </a:spcAft>
              <a:buSzPts val="1800"/>
              <a:buChar char="●"/>
            </a:pPr>
            <a:r>
              <a:rPr lang="en"/>
              <a:t>Explainability Integration: Integrate SHAP and LIME to interpret model decisions and localize contributing EEG channels to provide transparent decision support for neurologists.</a:t>
            </a:r>
            <a:endParaRPr/>
          </a:p>
          <a:p>
            <a:pPr indent="-342900" lvl="0" marL="457200" rtl="0" algn="l">
              <a:spcBef>
                <a:spcPts val="0"/>
              </a:spcBef>
              <a:spcAft>
                <a:spcPts val="0"/>
              </a:spcAft>
              <a:buSzPts val="1800"/>
              <a:buChar char="●"/>
            </a:pPr>
            <a:r>
              <a:rPr lang="en"/>
              <a:t>Clinical Alignment: Design the approach to aid neurologists by emphasizing interpretability and visual diagnostics to build clinical trust.</a:t>
            </a:r>
            <a:endParaRPr/>
          </a:p>
        </p:txBody>
      </p:sp>
      <p:sp>
        <p:nvSpPr>
          <p:cNvPr id="159" name="Google Shape;159;p23"/>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60" name="Google Shape;160;p23"/>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161" name="Google Shape;161;p23"/>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Architecture Diagram</a:t>
            </a:r>
            <a:endParaRPr/>
          </a:p>
        </p:txBody>
      </p:sp>
      <p:sp>
        <p:nvSpPr>
          <p:cNvPr id="167" name="Google Shape;167;p24"/>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pic>
        <p:nvPicPr>
          <p:cNvPr id="169" name="Google Shape;169;p24"/>
          <p:cNvPicPr preferRelativeResize="0"/>
          <p:nvPr/>
        </p:nvPicPr>
        <p:blipFill>
          <a:blip r:embed="rId3">
            <a:alphaModFix/>
          </a:blip>
          <a:stretch>
            <a:fillRect/>
          </a:stretch>
        </p:blipFill>
        <p:spPr>
          <a:xfrm>
            <a:off x="1031350" y="1147225"/>
            <a:ext cx="7292498" cy="3646249"/>
          </a:xfrm>
          <a:prstGeom prst="rect">
            <a:avLst/>
          </a:prstGeom>
          <a:noFill/>
          <a:ln>
            <a:noFill/>
          </a:ln>
        </p:spPr>
      </p:pic>
      <p:sp>
        <p:nvSpPr>
          <p:cNvPr id="170" name="Google Shape;170;p24"/>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Sequence Diagram</a:t>
            </a:r>
            <a:endParaRPr/>
          </a:p>
        </p:txBody>
      </p:sp>
      <p:sp>
        <p:nvSpPr>
          <p:cNvPr id="176" name="Google Shape;176;p25"/>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25"/>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178" name="Google Shape;178;p25"/>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pic>
        <p:nvPicPr>
          <p:cNvPr id="179" name="Google Shape;179;p25"/>
          <p:cNvPicPr preferRelativeResize="0"/>
          <p:nvPr/>
        </p:nvPicPr>
        <p:blipFill>
          <a:blip r:embed="rId3">
            <a:alphaModFix/>
          </a:blip>
          <a:stretch>
            <a:fillRect/>
          </a:stretch>
        </p:blipFill>
        <p:spPr>
          <a:xfrm>
            <a:off x="1719414" y="1075975"/>
            <a:ext cx="5796666" cy="3657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Dataset used</a:t>
            </a:r>
            <a:endParaRPr/>
          </a:p>
        </p:txBody>
      </p:sp>
      <p:sp>
        <p:nvSpPr>
          <p:cNvPr id="185" name="Google Shape;185;p26"/>
          <p:cNvSpPr txBox="1"/>
          <p:nvPr>
            <p:ph idx="1" type="body"/>
          </p:nvPr>
        </p:nvSpPr>
        <p:spPr>
          <a:xfrm>
            <a:off x="311700" y="120037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Char char="●"/>
            </a:pPr>
            <a:r>
              <a:rPr lang="en"/>
              <a:t>Utilizes the CHB-MIT dataset, collected from the Children's Hospital at Boston, which consists of EEG recordings.</a:t>
            </a:r>
            <a:endParaRPr/>
          </a:p>
          <a:p>
            <a:pPr indent="-342900" lvl="0" marL="457200" rtl="0" algn="l">
              <a:lnSpc>
                <a:spcPct val="115000"/>
              </a:lnSpc>
              <a:spcBef>
                <a:spcPts val="0"/>
              </a:spcBef>
              <a:spcAft>
                <a:spcPts val="0"/>
              </a:spcAft>
              <a:buSzPts val="1800"/>
              <a:buChar char="●"/>
            </a:pPr>
            <a:r>
              <a:rPr lang="en"/>
              <a:t>The EEG recordings are grouped into 23 cases, collected from 22 subjects (5 males, ages 3–22; and 17 females, ages 1.5–19) and it includes pediatric subjects with intractable seizures.</a:t>
            </a:r>
            <a:endParaRPr/>
          </a:p>
          <a:p>
            <a:pPr indent="-342900" lvl="0" marL="457200" rtl="0" algn="l">
              <a:lnSpc>
                <a:spcPct val="115000"/>
              </a:lnSpc>
              <a:spcBef>
                <a:spcPts val="0"/>
              </a:spcBef>
              <a:spcAft>
                <a:spcPts val="0"/>
              </a:spcAft>
              <a:buSzPts val="1800"/>
              <a:buChar char="●"/>
            </a:pPr>
            <a:r>
              <a:rPr lang="en"/>
              <a:t>The sampling rate of the signals is 256 Hz . For most of the cases, 23 EEG channels are present and the .edf files contain exactly one hour of digitized EEG signals.</a:t>
            </a:r>
            <a:endParaRPr/>
          </a:p>
          <a:p>
            <a:pPr indent="-342900" lvl="0" marL="457200" rtl="0" algn="l">
              <a:lnSpc>
                <a:spcPct val="115000"/>
              </a:lnSpc>
              <a:spcBef>
                <a:spcPts val="0"/>
              </a:spcBef>
              <a:spcAft>
                <a:spcPts val="0"/>
              </a:spcAft>
              <a:buSzPts val="1800"/>
              <a:buChar char="●"/>
            </a:pPr>
            <a:r>
              <a:rPr lang="en"/>
              <a:t>The International 10-20 system of EEG electrode positions and nomenclature was used for these recordings.</a:t>
            </a:r>
            <a:endParaRPr/>
          </a:p>
          <a:p>
            <a:pPr indent="-342900" lvl="0" marL="457200" rtl="0" algn="l">
              <a:lnSpc>
                <a:spcPct val="115000"/>
              </a:lnSpc>
              <a:spcBef>
                <a:spcPts val="0"/>
              </a:spcBef>
              <a:spcAft>
                <a:spcPts val="0"/>
              </a:spcAft>
              <a:buSzPts val="1800"/>
              <a:buChar char="●"/>
            </a:pPr>
            <a:r>
              <a:rPr lang="en"/>
              <a:t>Source: </a:t>
            </a:r>
            <a:r>
              <a:rPr lang="en" u="sng">
                <a:solidFill>
                  <a:schemeClr val="hlink"/>
                </a:solidFill>
                <a:hlinkClick r:id="rId3"/>
              </a:rPr>
              <a:t>https://physionet.org/content/chbmit/1.0.0/</a:t>
            </a:r>
            <a:endParaRPr/>
          </a:p>
        </p:txBody>
      </p:sp>
      <p:sp>
        <p:nvSpPr>
          <p:cNvPr id="186" name="Google Shape;186;p26"/>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87" name="Google Shape;187;p26"/>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188" name="Google Shape;188;p26"/>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Preprocessing</a:t>
            </a:r>
            <a:endParaRPr/>
          </a:p>
        </p:txBody>
      </p:sp>
      <p:sp>
        <p:nvSpPr>
          <p:cNvPr id="194" name="Google Shape;194;p27"/>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.edf files were converted to .csv files where the columns represent the electrode potential values and the rows represent the time samples at a sampling rate of </a:t>
            </a:r>
            <a:r>
              <a:rPr lang="en"/>
              <a:t>256 Hz</a:t>
            </a:r>
            <a:endParaRPr/>
          </a:p>
          <a:p>
            <a:pPr indent="-342900" lvl="0" marL="457200" rtl="0" algn="l">
              <a:spcBef>
                <a:spcPts val="0"/>
              </a:spcBef>
              <a:spcAft>
                <a:spcPts val="0"/>
              </a:spcAft>
              <a:buSzPts val="1800"/>
              <a:buChar char="●"/>
            </a:pPr>
            <a:r>
              <a:rPr lang="en"/>
              <a:t>During preprocessing stage, the csv files are annotated as 1 where a seizure event was recorded in the summary files provided and 0 where non seizure events were recorded.</a:t>
            </a:r>
            <a:endParaRPr/>
          </a:p>
        </p:txBody>
      </p:sp>
      <p:sp>
        <p:nvSpPr>
          <p:cNvPr id="195" name="Google Shape;195;p27"/>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196" name="Google Shape;196;p27"/>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97" name="Google Shape;197;p27"/>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8"/>
          <p:cNvPicPr preferRelativeResize="0"/>
          <p:nvPr/>
        </p:nvPicPr>
        <p:blipFill>
          <a:blip r:embed="rId3">
            <a:alphaModFix/>
          </a:blip>
          <a:stretch>
            <a:fillRect/>
          </a:stretch>
        </p:blipFill>
        <p:spPr>
          <a:xfrm>
            <a:off x="152400" y="644300"/>
            <a:ext cx="6190899" cy="2680651"/>
          </a:xfrm>
          <a:prstGeom prst="rect">
            <a:avLst/>
          </a:prstGeom>
          <a:noFill/>
          <a:ln>
            <a:noFill/>
          </a:ln>
        </p:spPr>
      </p:pic>
      <p:sp>
        <p:nvSpPr>
          <p:cNvPr id="203" name="Google Shape;203;p28"/>
          <p:cNvSpPr txBox="1"/>
          <p:nvPr/>
        </p:nvSpPr>
        <p:spPr>
          <a:xfrm>
            <a:off x="2472525" y="3522400"/>
            <a:ext cx="2235000" cy="41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Input .edf file</a:t>
            </a:r>
            <a:endParaRPr sz="1800">
              <a:solidFill>
                <a:schemeClr val="dk1"/>
              </a:solidFill>
              <a:latin typeface="Open Sans"/>
              <a:ea typeface="Open Sans"/>
              <a:cs typeface="Open Sans"/>
              <a:sym typeface="Open Sans"/>
            </a:endParaRPr>
          </a:p>
        </p:txBody>
      </p:sp>
      <p:sp>
        <p:nvSpPr>
          <p:cNvPr id="204" name="Google Shape;204;p28"/>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205" name="Google Shape;205;p28"/>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pic>
        <p:nvPicPr>
          <p:cNvPr id="206" name="Google Shape;206;p28"/>
          <p:cNvPicPr preferRelativeResize="0"/>
          <p:nvPr/>
        </p:nvPicPr>
        <p:blipFill>
          <a:blip r:embed="rId4">
            <a:alphaModFix/>
          </a:blip>
          <a:stretch>
            <a:fillRect/>
          </a:stretch>
        </p:blipFill>
        <p:spPr>
          <a:xfrm>
            <a:off x="6570549" y="1188188"/>
            <a:ext cx="2495901" cy="1892317"/>
          </a:xfrm>
          <a:prstGeom prst="rect">
            <a:avLst/>
          </a:prstGeom>
          <a:noFill/>
          <a:ln>
            <a:noFill/>
          </a:ln>
        </p:spPr>
      </p:pic>
      <p:sp>
        <p:nvSpPr>
          <p:cNvPr id="207" name="Google Shape;207;p28"/>
          <p:cNvSpPr txBox="1"/>
          <p:nvPr/>
        </p:nvSpPr>
        <p:spPr>
          <a:xfrm>
            <a:off x="6831450" y="3390100"/>
            <a:ext cx="22350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10 - 20 standard electrode system</a:t>
            </a:r>
            <a:endParaRPr sz="1800">
              <a:solidFill>
                <a:schemeClr val="dk1"/>
              </a:solidFill>
              <a:latin typeface="Open Sans"/>
              <a:ea typeface="Open Sans"/>
              <a:cs typeface="Open Sans"/>
              <a:sym typeface="Open Sans"/>
            </a:endParaRPr>
          </a:p>
        </p:txBody>
      </p:sp>
      <p:sp>
        <p:nvSpPr>
          <p:cNvPr id="208" name="Google Shape;208;p28"/>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9"/>
          <p:cNvPicPr preferRelativeResize="0"/>
          <p:nvPr/>
        </p:nvPicPr>
        <p:blipFill>
          <a:blip r:embed="rId3">
            <a:alphaModFix/>
          </a:blip>
          <a:stretch>
            <a:fillRect/>
          </a:stretch>
        </p:blipFill>
        <p:spPr>
          <a:xfrm>
            <a:off x="152400" y="1635975"/>
            <a:ext cx="8839203" cy="1996850"/>
          </a:xfrm>
          <a:prstGeom prst="rect">
            <a:avLst/>
          </a:prstGeom>
          <a:noFill/>
          <a:ln>
            <a:noFill/>
          </a:ln>
        </p:spPr>
      </p:pic>
      <p:sp>
        <p:nvSpPr>
          <p:cNvPr id="214" name="Google Shape;214;p29"/>
          <p:cNvSpPr txBox="1"/>
          <p:nvPr/>
        </p:nvSpPr>
        <p:spPr>
          <a:xfrm>
            <a:off x="2690700" y="105175"/>
            <a:ext cx="3344400" cy="4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Open Sans"/>
                <a:ea typeface="Open Sans"/>
                <a:cs typeface="Open Sans"/>
                <a:sym typeface="Open Sans"/>
              </a:rPr>
              <a:t>Annotated patient .csv files</a:t>
            </a:r>
            <a:endParaRPr sz="1800">
              <a:solidFill>
                <a:srgbClr val="000000"/>
              </a:solidFill>
              <a:latin typeface="Open Sans"/>
              <a:ea typeface="Open Sans"/>
              <a:cs typeface="Open Sans"/>
              <a:sym typeface="Open Sans"/>
            </a:endParaRPr>
          </a:p>
        </p:txBody>
      </p:sp>
      <p:sp>
        <p:nvSpPr>
          <p:cNvPr id="215" name="Google Shape;215;p29"/>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216" name="Google Shape;216;p29"/>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29"/>
          <p:cNvSpPr/>
          <p:nvPr/>
        </p:nvSpPr>
        <p:spPr>
          <a:xfrm>
            <a:off x="141150" y="1617700"/>
            <a:ext cx="395700" cy="2061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218" name="Google Shape;218;p29"/>
          <p:cNvCxnSpPr/>
          <p:nvPr/>
        </p:nvCxnSpPr>
        <p:spPr>
          <a:xfrm>
            <a:off x="339000" y="3678700"/>
            <a:ext cx="5400" cy="288900"/>
          </a:xfrm>
          <a:prstGeom prst="straightConnector1">
            <a:avLst/>
          </a:prstGeom>
          <a:noFill/>
          <a:ln cap="flat" cmpd="sng" w="9525">
            <a:solidFill>
              <a:schemeClr val="dk1"/>
            </a:solidFill>
            <a:prstDash val="solid"/>
            <a:round/>
            <a:headEnd len="med" w="med" type="none"/>
            <a:tailEnd len="med" w="med" type="triangle"/>
          </a:ln>
        </p:spPr>
      </p:cxnSp>
      <p:sp>
        <p:nvSpPr>
          <p:cNvPr id="219" name="Google Shape;219;p29"/>
          <p:cNvSpPr txBox="1"/>
          <p:nvPr/>
        </p:nvSpPr>
        <p:spPr>
          <a:xfrm>
            <a:off x="141150" y="3918050"/>
            <a:ext cx="5894100" cy="746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Time samples at sampling rate of </a:t>
            </a:r>
            <a:r>
              <a:rPr lang="en" sz="1800">
                <a:solidFill>
                  <a:schemeClr val="dk1"/>
                </a:solidFill>
                <a:latin typeface="Open Sans"/>
                <a:ea typeface="Open Sans"/>
                <a:cs typeface="Open Sans"/>
                <a:sym typeface="Open Sans"/>
              </a:rPr>
              <a:t>256 Hz</a:t>
            </a:r>
            <a:r>
              <a:rPr lang="en" sz="1800">
                <a:solidFill>
                  <a:schemeClr val="dk1"/>
                </a:solidFill>
                <a:latin typeface="Open Sans"/>
                <a:ea typeface="Open Sans"/>
                <a:cs typeface="Open Sans"/>
                <a:sym typeface="Open Sans"/>
              </a:rPr>
              <a:t> which means each 1 second is divided into 256 samples</a:t>
            </a:r>
            <a:endParaRPr sz="1800">
              <a:solidFill>
                <a:schemeClr val="dk1"/>
              </a:solidFill>
              <a:latin typeface="Open Sans"/>
              <a:ea typeface="Open Sans"/>
              <a:cs typeface="Open Sans"/>
              <a:sym typeface="Open Sans"/>
            </a:endParaRPr>
          </a:p>
        </p:txBody>
      </p:sp>
      <p:sp>
        <p:nvSpPr>
          <p:cNvPr id="220" name="Google Shape;220;p29"/>
          <p:cNvSpPr txBox="1"/>
          <p:nvPr/>
        </p:nvSpPr>
        <p:spPr>
          <a:xfrm>
            <a:off x="66325" y="877938"/>
            <a:ext cx="5721000" cy="393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Electrodes as per the 10 - 20 international standard</a:t>
            </a:r>
            <a:endParaRPr sz="1800">
              <a:solidFill>
                <a:schemeClr val="dk1"/>
              </a:solidFill>
              <a:latin typeface="Open Sans"/>
              <a:ea typeface="Open Sans"/>
              <a:cs typeface="Open Sans"/>
              <a:sym typeface="Open Sans"/>
            </a:endParaRPr>
          </a:p>
        </p:txBody>
      </p:sp>
      <p:sp>
        <p:nvSpPr>
          <p:cNvPr id="221" name="Google Shape;221;p29"/>
          <p:cNvSpPr/>
          <p:nvPr/>
        </p:nvSpPr>
        <p:spPr>
          <a:xfrm>
            <a:off x="536850" y="1617700"/>
            <a:ext cx="7763400" cy="181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222" name="Google Shape;222;p29"/>
          <p:cNvCxnSpPr>
            <a:endCxn id="220" idx="2"/>
          </p:cNvCxnSpPr>
          <p:nvPr/>
        </p:nvCxnSpPr>
        <p:spPr>
          <a:xfrm flipH="1" rot="10800000">
            <a:off x="2921125" y="1271538"/>
            <a:ext cx="5700" cy="379500"/>
          </a:xfrm>
          <a:prstGeom prst="straightConnector1">
            <a:avLst/>
          </a:prstGeom>
          <a:noFill/>
          <a:ln cap="flat" cmpd="sng" w="9525">
            <a:solidFill>
              <a:schemeClr val="dk1"/>
            </a:solidFill>
            <a:prstDash val="solid"/>
            <a:round/>
            <a:headEnd len="med" w="med" type="none"/>
            <a:tailEnd len="med" w="med" type="triangle"/>
          </a:ln>
        </p:spPr>
      </p:cxnSp>
      <p:sp>
        <p:nvSpPr>
          <p:cNvPr id="223" name="Google Shape;223;p29"/>
          <p:cNvSpPr txBox="1"/>
          <p:nvPr/>
        </p:nvSpPr>
        <p:spPr>
          <a:xfrm>
            <a:off x="6311250" y="930300"/>
            <a:ext cx="2680500" cy="3795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Seizure</a:t>
            </a:r>
            <a:r>
              <a:rPr lang="en" sz="1800">
                <a:solidFill>
                  <a:schemeClr val="dk1"/>
                </a:solidFill>
                <a:latin typeface="Open Sans"/>
                <a:ea typeface="Open Sans"/>
                <a:cs typeface="Open Sans"/>
                <a:sym typeface="Open Sans"/>
              </a:rPr>
              <a:t> label as 0 or 1</a:t>
            </a:r>
            <a:endParaRPr sz="1800">
              <a:solidFill>
                <a:schemeClr val="dk1"/>
              </a:solidFill>
              <a:latin typeface="Open Sans"/>
              <a:ea typeface="Open Sans"/>
              <a:cs typeface="Open Sans"/>
              <a:sym typeface="Open Sans"/>
            </a:endParaRPr>
          </a:p>
        </p:txBody>
      </p:sp>
      <p:cxnSp>
        <p:nvCxnSpPr>
          <p:cNvPr id="224" name="Google Shape;224;p29"/>
          <p:cNvCxnSpPr/>
          <p:nvPr/>
        </p:nvCxnSpPr>
        <p:spPr>
          <a:xfrm flipH="1" rot="10800000">
            <a:off x="8666275" y="1271613"/>
            <a:ext cx="5700" cy="379500"/>
          </a:xfrm>
          <a:prstGeom prst="straightConnector1">
            <a:avLst/>
          </a:prstGeom>
          <a:noFill/>
          <a:ln cap="flat" cmpd="sng" w="9525">
            <a:solidFill>
              <a:schemeClr val="dk1"/>
            </a:solidFill>
            <a:prstDash val="solid"/>
            <a:round/>
            <a:headEnd len="med" w="med" type="none"/>
            <a:tailEnd len="med" w="med" type="triangle"/>
          </a:ln>
        </p:spPr>
      </p:cxnSp>
      <p:sp>
        <p:nvSpPr>
          <p:cNvPr id="225" name="Google Shape;225;p29"/>
          <p:cNvSpPr/>
          <p:nvPr/>
        </p:nvSpPr>
        <p:spPr>
          <a:xfrm>
            <a:off x="8342950" y="1596250"/>
            <a:ext cx="548700" cy="199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6" name="Google Shape;226;p29"/>
          <p:cNvSpPr/>
          <p:nvPr/>
        </p:nvSpPr>
        <p:spPr>
          <a:xfrm>
            <a:off x="5637525" y="2442350"/>
            <a:ext cx="331500" cy="128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227" name="Google Shape;227;p29"/>
          <p:cNvCxnSpPr>
            <a:stCxn id="226" idx="2"/>
          </p:cNvCxnSpPr>
          <p:nvPr/>
        </p:nvCxnSpPr>
        <p:spPr>
          <a:xfrm>
            <a:off x="5803275" y="2570750"/>
            <a:ext cx="1341900" cy="1464900"/>
          </a:xfrm>
          <a:prstGeom prst="straightConnector1">
            <a:avLst/>
          </a:prstGeom>
          <a:noFill/>
          <a:ln cap="flat" cmpd="sng" w="9525">
            <a:solidFill>
              <a:schemeClr val="dk1"/>
            </a:solidFill>
            <a:prstDash val="solid"/>
            <a:round/>
            <a:headEnd len="med" w="med" type="none"/>
            <a:tailEnd len="med" w="med" type="triangle"/>
          </a:ln>
        </p:spPr>
      </p:cxnSp>
      <p:sp>
        <p:nvSpPr>
          <p:cNvPr id="228" name="Google Shape;228;p29"/>
          <p:cNvSpPr txBox="1"/>
          <p:nvPr/>
        </p:nvSpPr>
        <p:spPr>
          <a:xfrm>
            <a:off x="6157075" y="4024975"/>
            <a:ext cx="2834700" cy="426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Electrode potential value</a:t>
            </a:r>
            <a:endParaRPr sz="1800">
              <a:solidFill>
                <a:schemeClr val="dk1"/>
              </a:solidFill>
              <a:latin typeface="Open Sans"/>
              <a:ea typeface="Open Sans"/>
              <a:cs typeface="Open Sans"/>
              <a:sym typeface="Open Sans"/>
            </a:endParaRPr>
          </a:p>
        </p:txBody>
      </p:sp>
      <p:sp>
        <p:nvSpPr>
          <p:cNvPr id="229" name="Google Shape;229;p29"/>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idx="1" type="body"/>
          </p:nvPr>
        </p:nvSpPr>
        <p:spPr>
          <a:xfrm>
            <a:off x="311700" y="1362325"/>
            <a:ext cx="8520600" cy="3371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1700"/>
              <a:t>Considers 30 one second long preictal frames and one second ictal frames</a:t>
            </a:r>
            <a:endParaRPr sz="1700"/>
          </a:p>
          <a:p>
            <a:pPr indent="-361950" lvl="0" marL="457200" rtl="0" algn="l">
              <a:spcBef>
                <a:spcPts val="0"/>
              </a:spcBef>
              <a:spcAft>
                <a:spcPts val="0"/>
              </a:spcAft>
              <a:buSzPts val="2100"/>
              <a:buChar char="●"/>
            </a:pPr>
            <a:r>
              <a:rPr lang="en" sz="1700"/>
              <a:t>Relative power is calculated by integrating the Power Spectral Density within the specified frequency bands and normalizing it by the total power across the entire frequency range</a:t>
            </a:r>
            <a:endParaRPr sz="1700"/>
          </a:p>
          <a:p>
            <a:pPr indent="-336550" lvl="0" marL="457200" rtl="0" algn="l">
              <a:spcBef>
                <a:spcPts val="0"/>
              </a:spcBef>
              <a:spcAft>
                <a:spcPts val="0"/>
              </a:spcAft>
              <a:buSzPts val="1700"/>
              <a:buChar char="●"/>
            </a:pPr>
            <a:r>
              <a:rPr lang="en" sz="1700"/>
              <a:t>Analysis of particularly the </a:t>
            </a:r>
            <a:r>
              <a:rPr lang="en" sz="1700"/>
              <a:t>power</a:t>
            </a:r>
            <a:r>
              <a:rPr lang="en" sz="1700"/>
              <a:t> spectral density of alpha and delta waves revealed that the relative power in the alpha band was higher during </a:t>
            </a:r>
            <a:r>
              <a:rPr lang="en" sz="1700"/>
              <a:t>the</a:t>
            </a:r>
            <a:r>
              <a:rPr lang="en" sz="1700"/>
              <a:t> preictal phase and the alpha waves convert to delta waves during the ictal phase, also known as the alpha slowing phenomenon</a:t>
            </a:r>
            <a:endParaRPr sz="1700"/>
          </a:p>
          <a:p>
            <a:pPr indent="-361950" lvl="0" marL="457200" rtl="0" algn="l">
              <a:spcBef>
                <a:spcPts val="0"/>
              </a:spcBef>
              <a:spcAft>
                <a:spcPts val="0"/>
              </a:spcAft>
              <a:buSzPts val="2100"/>
              <a:buChar char="●"/>
            </a:pPr>
            <a:r>
              <a:rPr lang="en" sz="1700"/>
              <a:t>This approach will help in localising the origin of the seizure spikes by considering interframe dependencies </a:t>
            </a:r>
            <a:endParaRPr sz="1700"/>
          </a:p>
        </p:txBody>
      </p:sp>
      <p:sp>
        <p:nvSpPr>
          <p:cNvPr id="235" name="Google Shape;235;p30"/>
          <p:cNvSpPr txBox="1"/>
          <p:nvPr/>
        </p:nvSpPr>
        <p:spPr>
          <a:xfrm>
            <a:off x="322950" y="474775"/>
            <a:ext cx="85092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Economica"/>
                <a:ea typeface="Economica"/>
                <a:cs typeface="Economica"/>
                <a:sym typeface="Economica"/>
              </a:rPr>
              <a:t>Feature Extraction</a:t>
            </a:r>
            <a:endParaRPr b="1" sz="3100">
              <a:solidFill>
                <a:schemeClr val="dk1"/>
              </a:solidFill>
              <a:latin typeface="Economica"/>
              <a:ea typeface="Economica"/>
              <a:cs typeface="Economica"/>
              <a:sym typeface="Economica"/>
            </a:endParaRPr>
          </a:p>
        </p:txBody>
      </p:sp>
      <p:sp>
        <p:nvSpPr>
          <p:cNvPr id="236" name="Google Shape;236;p30"/>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237" name="Google Shape;237;p30"/>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30"/>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3100"/>
              <a:t>Feature Extraction</a:t>
            </a:r>
            <a:endParaRPr/>
          </a:p>
        </p:txBody>
      </p:sp>
      <p:pic>
        <p:nvPicPr>
          <p:cNvPr id="244" name="Google Shape;244;p31" title="newplot (1).png"/>
          <p:cNvPicPr preferRelativeResize="0"/>
          <p:nvPr/>
        </p:nvPicPr>
        <p:blipFill>
          <a:blip r:embed="rId3">
            <a:alphaModFix/>
          </a:blip>
          <a:stretch>
            <a:fillRect/>
          </a:stretch>
        </p:blipFill>
        <p:spPr>
          <a:xfrm>
            <a:off x="0" y="3052225"/>
            <a:ext cx="9144000" cy="1940767"/>
          </a:xfrm>
          <a:prstGeom prst="rect">
            <a:avLst/>
          </a:prstGeom>
          <a:noFill/>
          <a:ln>
            <a:noFill/>
          </a:ln>
        </p:spPr>
      </p:pic>
      <p:pic>
        <p:nvPicPr>
          <p:cNvPr id="245" name="Google Shape;245;p31" title="newplot.png"/>
          <p:cNvPicPr preferRelativeResize="0"/>
          <p:nvPr/>
        </p:nvPicPr>
        <p:blipFill>
          <a:blip r:embed="rId4">
            <a:alphaModFix/>
          </a:blip>
          <a:stretch>
            <a:fillRect/>
          </a:stretch>
        </p:blipFill>
        <p:spPr>
          <a:xfrm>
            <a:off x="0" y="1072105"/>
            <a:ext cx="9144000" cy="1965960"/>
          </a:xfrm>
          <a:prstGeom prst="rect">
            <a:avLst/>
          </a:prstGeom>
          <a:noFill/>
          <a:ln>
            <a:noFill/>
          </a:ln>
        </p:spPr>
      </p:pic>
      <p:sp>
        <p:nvSpPr>
          <p:cNvPr id="246" name="Google Shape;246;p31"/>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247" name="Google Shape;247;p31"/>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248" name="Google Shape;248;p31"/>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Contents</a:t>
            </a:r>
            <a:endParaRPr/>
          </a:p>
        </p:txBody>
      </p:sp>
      <p:sp>
        <p:nvSpPr>
          <p:cNvPr id="73" name="Google Shape;73;p14"/>
          <p:cNvSpPr txBox="1"/>
          <p:nvPr>
            <p:ph idx="1" type="body"/>
          </p:nvPr>
        </p:nvSpPr>
        <p:spPr>
          <a:xfrm>
            <a:off x="311700" y="1147225"/>
            <a:ext cx="4117500" cy="3551400"/>
          </a:xfrm>
          <a:prstGeom prst="rect">
            <a:avLst/>
          </a:prstGeom>
          <a:noFill/>
          <a:ln>
            <a:noFill/>
          </a:ln>
        </p:spPr>
        <p:txBody>
          <a:bodyPr anchorCtr="0" anchor="t" bIns="91425" lIns="91425" spcFirstLastPara="1" rIns="91425" wrap="square" tIns="91425">
            <a:noAutofit/>
          </a:bodyPr>
          <a:lstStyle/>
          <a:p>
            <a:pPr indent="-355600" lvl="0" marL="457200" rtl="0" algn="l">
              <a:lnSpc>
                <a:spcPct val="80000"/>
              </a:lnSpc>
              <a:spcBef>
                <a:spcPts val="0"/>
              </a:spcBef>
              <a:spcAft>
                <a:spcPts val="0"/>
              </a:spcAft>
              <a:buSzPts val="2000"/>
              <a:buChar char="●"/>
            </a:pPr>
            <a:r>
              <a:rPr lang="en" sz="1800"/>
              <a:t>Introduction</a:t>
            </a:r>
            <a:endParaRPr sz="1800"/>
          </a:p>
          <a:p>
            <a:pPr indent="-355600" lvl="0" marL="457200" rtl="0" algn="l">
              <a:lnSpc>
                <a:spcPct val="80000"/>
              </a:lnSpc>
              <a:spcBef>
                <a:spcPts val="0"/>
              </a:spcBef>
              <a:spcAft>
                <a:spcPts val="0"/>
              </a:spcAft>
              <a:buSzPts val="2000"/>
              <a:buChar char="●"/>
            </a:pPr>
            <a:r>
              <a:rPr lang="en" sz="1800"/>
              <a:t>Problem definition</a:t>
            </a:r>
            <a:endParaRPr sz="1800"/>
          </a:p>
          <a:p>
            <a:pPr indent="-355600" lvl="0" marL="457200" rtl="0" algn="l">
              <a:lnSpc>
                <a:spcPct val="80000"/>
              </a:lnSpc>
              <a:spcBef>
                <a:spcPts val="0"/>
              </a:spcBef>
              <a:spcAft>
                <a:spcPts val="0"/>
              </a:spcAft>
              <a:buSzPts val="2000"/>
              <a:buChar char="●"/>
            </a:pPr>
            <a:r>
              <a:rPr lang="en" sz="1800"/>
              <a:t>Purpose &amp; need</a:t>
            </a:r>
            <a:endParaRPr sz="1800"/>
          </a:p>
          <a:p>
            <a:pPr indent="-355600" lvl="0" marL="457200" rtl="0" algn="l">
              <a:lnSpc>
                <a:spcPct val="80000"/>
              </a:lnSpc>
              <a:spcBef>
                <a:spcPts val="0"/>
              </a:spcBef>
              <a:spcAft>
                <a:spcPts val="0"/>
              </a:spcAft>
              <a:buSzPts val="2000"/>
              <a:buChar char="●"/>
            </a:pPr>
            <a:r>
              <a:rPr lang="en" sz="1800"/>
              <a:t>Project objective</a:t>
            </a:r>
            <a:endParaRPr sz="1800"/>
          </a:p>
          <a:p>
            <a:pPr indent="-355600" lvl="0" marL="457200" rtl="0" algn="l">
              <a:lnSpc>
                <a:spcPct val="80000"/>
              </a:lnSpc>
              <a:spcBef>
                <a:spcPts val="0"/>
              </a:spcBef>
              <a:spcAft>
                <a:spcPts val="0"/>
              </a:spcAft>
              <a:buSzPts val="2000"/>
              <a:buChar char="●"/>
            </a:pPr>
            <a:r>
              <a:rPr lang="en" sz="1800"/>
              <a:t>Literature review</a:t>
            </a:r>
            <a:endParaRPr sz="1800"/>
          </a:p>
          <a:p>
            <a:pPr indent="-342900" lvl="0" marL="457200" rtl="0" algn="l">
              <a:lnSpc>
                <a:spcPct val="80000"/>
              </a:lnSpc>
              <a:spcBef>
                <a:spcPts val="0"/>
              </a:spcBef>
              <a:spcAft>
                <a:spcPts val="0"/>
              </a:spcAft>
              <a:buSzPts val="1800"/>
              <a:buChar char="●"/>
            </a:pPr>
            <a:r>
              <a:rPr lang="en" sz="1800"/>
              <a:t>Proposed method</a:t>
            </a:r>
            <a:endParaRPr sz="1800"/>
          </a:p>
          <a:p>
            <a:pPr indent="-355600" lvl="0" marL="457200" rtl="0" algn="l">
              <a:lnSpc>
                <a:spcPct val="80000"/>
              </a:lnSpc>
              <a:spcBef>
                <a:spcPts val="0"/>
              </a:spcBef>
              <a:spcAft>
                <a:spcPts val="0"/>
              </a:spcAft>
              <a:buSzPts val="2000"/>
              <a:buChar char="●"/>
            </a:pPr>
            <a:r>
              <a:rPr lang="en" sz="1800"/>
              <a:t>System architecture</a:t>
            </a:r>
            <a:endParaRPr sz="1800"/>
          </a:p>
          <a:p>
            <a:pPr indent="-342900" lvl="0" marL="457200" rtl="0" algn="l">
              <a:lnSpc>
                <a:spcPct val="80000"/>
              </a:lnSpc>
              <a:spcBef>
                <a:spcPts val="0"/>
              </a:spcBef>
              <a:spcAft>
                <a:spcPts val="0"/>
              </a:spcAft>
              <a:buSzPts val="1800"/>
              <a:buChar char="●"/>
            </a:pPr>
            <a:r>
              <a:rPr lang="en" sz="1800"/>
              <a:t>Sequence diagram</a:t>
            </a:r>
            <a:endParaRPr sz="1800"/>
          </a:p>
          <a:p>
            <a:pPr indent="-342900" lvl="0" marL="457200" rtl="0" algn="l">
              <a:lnSpc>
                <a:spcPct val="80000"/>
              </a:lnSpc>
              <a:spcBef>
                <a:spcPts val="0"/>
              </a:spcBef>
              <a:spcAft>
                <a:spcPts val="0"/>
              </a:spcAft>
              <a:buSzPts val="1800"/>
              <a:buChar char="●"/>
            </a:pPr>
            <a:r>
              <a:rPr lang="en" sz="1800"/>
              <a:t>Each module in detail</a:t>
            </a:r>
            <a:endParaRPr sz="1800"/>
          </a:p>
          <a:p>
            <a:pPr indent="-355600" lvl="0" marL="457200" rtl="0" algn="l">
              <a:lnSpc>
                <a:spcPct val="80000"/>
              </a:lnSpc>
              <a:spcBef>
                <a:spcPts val="0"/>
              </a:spcBef>
              <a:spcAft>
                <a:spcPts val="0"/>
              </a:spcAft>
              <a:buSzPts val="2000"/>
              <a:buChar char="●"/>
            </a:pPr>
            <a:r>
              <a:rPr lang="en" sz="1800"/>
              <a:t>Assumptions</a:t>
            </a:r>
            <a:endParaRPr sz="1800"/>
          </a:p>
          <a:p>
            <a:pPr indent="0" lvl="0" marL="457200" rtl="0" algn="l">
              <a:lnSpc>
                <a:spcPct val="80000"/>
              </a:lnSpc>
              <a:spcBef>
                <a:spcPts val="0"/>
              </a:spcBef>
              <a:spcAft>
                <a:spcPts val="0"/>
              </a:spcAft>
              <a:buSzPts val="1400"/>
              <a:buNone/>
            </a:pPr>
            <a:r>
              <a:t/>
            </a:r>
            <a:endParaRPr sz="1800"/>
          </a:p>
        </p:txBody>
      </p:sp>
      <p:sp>
        <p:nvSpPr>
          <p:cNvPr id="74" name="Google Shape;74;p14"/>
          <p:cNvSpPr txBox="1"/>
          <p:nvPr>
            <p:ph idx="12" type="sldNum"/>
          </p:nvPr>
        </p:nvSpPr>
        <p:spPr>
          <a:xfrm>
            <a:off x="8595308" y="48098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75" name="Google Shape;75;p14"/>
          <p:cNvSpPr txBox="1"/>
          <p:nvPr>
            <p:ph idx="11" type="ftr"/>
          </p:nvPr>
        </p:nvSpPr>
        <p:spPr>
          <a:xfrm>
            <a:off x="3200400" y="48696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76" name="Google Shape;76;p14"/>
          <p:cNvSpPr txBox="1"/>
          <p:nvPr>
            <p:ph idx="10" type="dt"/>
          </p:nvPr>
        </p:nvSpPr>
        <p:spPr>
          <a:xfrm>
            <a:off x="2400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77" name="Google Shape;77;p14"/>
          <p:cNvSpPr txBox="1"/>
          <p:nvPr>
            <p:ph idx="1" type="body"/>
          </p:nvPr>
        </p:nvSpPr>
        <p:spPr>
          <a:xfrm>
            <a:off x="4714800" y="1156550"/>
            <a:ext cx="4117500" cy="3551400"/>
          </a:xfrm>
          <a:prstGeom prst="rect">
            <a:avLst/>
          </a:prstGeom>
          <a:noFill/>
          <a:ln>
            <a:noFill/>
          </a:ln>
        </p:spPr>
        <p:txBody>
          <a:bodyPr anchorCtr="0" anchor="t" bIns="91425" lIns="91425" spcFirstLastPara="1" rIns="91425" wrap="square" tIns="91425">
            <a:noAutofit/>
          </a:bodyPr>
          <a:lstStyle/>
          <a:p>
            <a:pPr indent="-355600" lvl="0" marL="457200" rtl="0" algn="l">
              <a:lnSpc>
                <a:spcPct val="80000"/>
              </a:lnSpc>
              <a:spcBef>
                <a:spcPts val="0"/>
              </a:spcBef>
              <a:spcAft>
                <a:spcPts val="0"/>
              </a:spcAft>
              <a:buSzPts val="2000"/>
              <a:buChar char="●"/>
            </a:pPr>
            <a:r>
              <a:rPr lang="en" sz="1800"/>
              <a:t>Work Breakdown </a:t>
            </a:r>
            <a:endParaRPr sz="1800"/>
          </a:p>
          <a:p>
            <a:pPr indent="-355600" lvl="0" marL="457200" rtl="0" algn="l">
              <a:lnSpc>
                <a:spcPct val="80000"/>
              </a:lnSpc>
              <a:spcBef>
                <a:spcPts val="0"/>
              </a:spcBef>
              <a:spcAft>
                <a:spcPts val="0"/>
              </a:spcAft>
              <a:buSzPts val="2000"/>
              <a:buChar char="●"/>
            </a:pPr>
            <a:r>
              <a:rPr lang="en" sz="1800"/>
              <a:t>Hardware &amp; Software requirements</a:t>
            </a:r>
            <a:endParaRPr sz="1800"/>
          </a:p>
          <a:p>
            <a:pPr indent="-355600" lvl="0" marL="457200" rtl="0" algn="l">
              <a:lnSpc>
                <a:spcPct val="80000"/>
              </a:lnSpc>
              <a:spcBef>
                <a:spcPts val="0"/>
              </a:spcBef>
              <a:spcAft>
                <a:spcPts val="0"/>
              </a:spcAft>
              <a:buSzPts val="2000"/>
              <a:buChar char="●"/>
            </a:pPr>
            <a:r>
              <a:rPr lang="en" sz="1800"/>
              <a:t>Gantt chart</a:t>
            </a:r>
            <a:endParaRPr sz="1800"/>
          </a:p>
          <a:p>
            <a:pPr indent="-355600" lvl="0" marL="457200" rtl="0" algn="l">
              <a:lnSpc>
                <a:spcPct val="80000"/>
              </a:lnSpc>
              <a:spcBef>
                <a:spcPts val="0"/>
              </a:spcBef>
              <a:spcAft>
                <a:spcPts val="0"/>
              </a:spcAft>
              <a:buSzPts val="2000"/>
              <a:buChar char="●"/>
            </a:pPr>
            <a:r>
              <a:rPr lang="en" sz="1800"/>
              <a:t>Risk &amp; Challenges</a:t>
            </a:r>
            <a:endParaRPr sz="1800"/>
          </a:p>
          <a:p>
            <a:pPr indent="-355600" lvl="0" marL="457200" rtl="0" algn="l">
              <a:lnSpc>
                <a:spcPct val="80000"/>
              </a:lnSpc>
              <a:spcBef>
                <a:spcPts val="0"/>
              </a:spcBef>
              <a:spcAft>
                <a:spcPts val="0"/>
              </a:spcAft>
              <a:buSzPts val="2000"/>
              <a:buChar char="●"/>
            </a:pPr>
            <a:r>
              <a:rPr lang="en" sz="1800"/>
              <a:t>Expected output</a:t>
            </a:r>
            <a:endParaRPr sz="1800"/>
          </a:p>
          <a:p>
            <a:pPr indent="-355600" lvl="0" marL="457200" rtl="0" algn="l">
              <a:lnSpc>
                <a:spcPct val="80000"/>
              </a:lnSpc>
              <a:spcBef>
                <a:spcPts val="0"/>
              </a:spcBef>
              <a:spcAft>
                <a:spcPts val="0"/>
              </a:spcAft>
              <a:buSzPts val="2000"/>
              <a:buChar char="●"/>
            </a:pPr>
            <a:r>
              <a:rPr lang="en" sz="1800"/>
              <a:t>Output</a:t>
            </a:r>
            <a:endParaRPr sz="1800"/>
          </a:p>
          <a:p>
            <a:pPr indent="-355600" lvl="0" marL="457200" rtl="0" algn="l">
              <a:lnSpc>
                <a:spcPct val="80000"/>
              </a:lnSpc>
              <a:spcBef>
                <a:spcPts val="0"/>
              </a:spcBef>
              <a:spcAft>
                <a:spcPts val="0"/>
              </a:spcAft>
              <a:buSzPts val="2000"/>
              <a:buChar char="●"/>
            </a:pPr>
            <a:r>
              <a:rPr lang="en" sz="1800"/>
              <a:t>Conclusion</a:t>
            </a:r>
            <a:endParaRPr sz="1800"/>
          </a:p>
          <a:p>
            <a:pPr indent="-342900" lvl="0" marL="457200" rtl="0" algn="l">
              <a:lnSpc>
                <a:spcPct val="80000"/>
              </a:lnSpc>
              <a:spcBef>
                <a:spcPts val="0"/>
              </a:spcBef>
              <a:spcAft>
                <a:spcPts val="0"/>
              </a:spcAft>
              <a:buSzPts val="1800"/>
              <a:buChar char="●"/>
            </a:pPr>
            <a:r>
              <a:rPr lang="en" sz="1800"/>
              <a:t>Future work</a:t>
            </a:r>
            <a:endParaRPr sz="1800"/>
          </a:p>
          <a:p>
            <a:pPr indent="-342900" lvl="0" marL="457200" rtl="0" algn="l">
              <a:lnSpc>
                <a:spcPct val="80000"/>
              </a:lnSpc>
              <a:spcBef>
                <a:spcPts val="0"/>
              </a:spcBef>
              <a:spcAft>
                <a:spcPts val="0"/>
              </a:spcAft>
              <a:buSzPts val="1800"/>
              <a:buChar char="●"/>
            </a:pPr>
            <a:r>
              <a:rPr lang="en" sz="1800"/>
              <a:t>References</a:t>
            </a:r>
            <a:endParaRPr sz="1800"/>
          </a:p>
          <a:p>
            <a:pPr indent="0" lvl="0" marL="457200" rtl="0" algn="l">
              <a:lnSpc>
                <a:spcPct val="80000"/>
              </a:lnSpc>
              <a:spcBef>
                <a:spcPts val="0"/>
              </a:spcBef>
              <a:spcAft>
                <a:spcPts val="0"/>
              </a:spcAft>
              <a:buSzPts val="1400"/>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idx="1" type="body"/>
          </p:nvPr>
        </p:nvSpPr>
        <p:spPr>
          <a:xfrm>
            <a:off x="311700" y="1362325"/>
            <a:ext cx="8520600" cy="3464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Convolutional Blocks (Feature Extraction)</a:t>
            </a:r>
            <a:endParaRPr sz="1700"/>
          </a:p>
          <a:p>
            <a:pPr indent="-336550" lvl="0" marL="457200" rtl="0" algn="l">
              <a:spcBef>
                <a:spcPts val="1200"/>
              </a:spcBef>
              <a:spcAft>
                <a:spcPts val="0"/>
              </a:spcAft>
              <a:buSzPts val="1700"/>
              <a:buChar char="●"/>
            </a:pPr>
            <a:r>
              <a:rPr lang="en" sz="1700"/>
              <a:t>Convolutional Blocks (Feature Extraction)</a:t>
            </a:r>
            <a:endParaRPr sz="1700"/>
          </a:p>
          <a:p>
            <a:pPr indent="-336550" lvl="1" marL="914400" rtl="0" algn="l">
              <a:spcBef>
                <a:spcPts val="0"/>
              </a:spcBef>
              <a:spcAft>
                <a:spcPts val="0"/>
              </a:spcAft>
              <a:buSzPts val="1700"/>
              <a:buChar char="○"/>
            </a:pPr>
            <a:r>
              <a:rPr lang="en" sz="1700"/>
              <a:t>Conv2D (32 filters, 3x3)</a:t>
            </a:r>
            <a:endParaRPr sz="1700"/>
          </a:p>
          <a:p>
            <a:pPr indent="-336550" lvl="1" marL="914400" rtl="0" algn="l">
              <a:spcBef>
                <a:spcPts val="0"/>
              </a:spcBef>
              <a:spcAft>
                <a:spcPts val="0"/>
              </a:spcAft>
              <a:buSzPts val="1700"/>
              <a:buChar char="○"/>
            </a:pPr>
            <a:r>
              <a:rPr lang="en" sz="1700"/>
              <a:t>Extracts low-level spatial features like edges or activations from EEG frames.</a:t>
            </a:r>
            <a:endParaRPr sz="1700"/>
          </a:p>
          <a:p>
            <a:pPr indent="-336550" lvl="0" marL="457200" rtl="0" algn="l">
              <a:spcBef>
                <a:spcPts val="0"/>
              </a:spcBef>
              <a:spcAft>
                <a:spcPts val="0"/>
              </a:spcAft>
              <a:buSzPts val="1700"/>
              <a:buChar char="●"/>
            </a:pPr>
            <a:r>
              <a:rPr lang="en" sz="1700"/>
              <a:t>BatchNormalization</a:t>
            </a:r>
            <a:endParaRPr sz="1700"/>
          </a:p>
          <a:p>
            <a:pPr indent="-336550" lvl="1" marL="914400" rtl="0" algn="l">
              <a:spcBef>
                <a:spcPts val="0"/>
              </a:spcBef>
              <a:spcAft>
                <a:spcPts val="0"/>
              </a:spcAft>
              <a:buSzPts val="1700"/>
              <a:buChar char="○"/>
            </a:pPr>
            <a:r>
              <a:rPr lang="en" sz="1700"/>
              <a:t>Stabilizes learning and speeds up convergence.</a:t>
            </a:r>
            <a:endParaRPr sz="1700"/>
          </a:p>
          <a:p>
            <a:pPr indent="-336550" lvl="0" marL="457200" rtl="0" algn="l">
              <a:spcBef>
                <a:spcPts val="0"/>
              </a:spcBef>
              <a:spcAft>
                <a:spcPts val="0"/>
              </a:spcAft>
              <a:buSzPts val="1700"/>
              <a:buChar char="●"/>
            </a:pPr>
            <a:r>
              <a:rPr lang="en" sz="1700"/>
              <a:t>MaxPooling2D</a:t>
            </a:r>
            <a:endParaRPr sz="1700"/>
          </a:p>
          <a:p>
            <a:pPr indent="-336550" lvl="1" marL="914400" rtl="0" algn="l">
              <a:spcBef>
                <a:spcPts val="0"/>
              </a:spcBef>
              <a:spcAft>
                <a:spcPts val="0"/>
              </a:spcAft>
              <a:buSzPts val="1700"/>
              <a:buChar char="○"/>
            </a:pPr>
            <a:r>
              <a:rPr lang="en" sz="1700"/>
              <a:t>Reduces spatial dimensions, preserves dominant features.</a:t>
            </a:r>
            <a:endParaRPr sz="1700"/>
          </a:p>
          <a:p>
            <a:pPr indent="-336550" lvl="0" marL="457200" rtl="0" algn="l">
              <a:spcBef>
                <a:spcPts val="0"/>
              </a:spcBef>
              <a:spcAft>
                <a:spcPts val="0"/>
              </a:spcAft>
              <a:buSzPts val="1700"/>
              <a:buChar char="●"/>
            </a:pPr>
            <a:r>
              <a:rPr lang="en" sz="1700"/>
              <a:t>Dropout</a:t>
            </a:r>
            <a:endParaRPr sz="1700"/>
          </a:p>
          <a:p>
            <a:pPr indent="-336550" lvl="1" marL="914400" rtl="0" algn="l">
              <a:spcBef>
                <a:spcPts val="0"/>
              </a:spcBef>
              <a:spcAft>
                <a:spcPts val="0"/>
              </a:spcAft>
              <a:buSzPts val="1700"/>
              <a:buChar char="○"/>
            </a:pPr>
            <a:r>
              <a:rPr lang="en" sz="1700"/>
              <a:t>Prevents overfitting by randomly deactivating neurons during training.</a:t>
            </a:r>
            <a:endParaRPr sz="1700"/>
          </a:p>
        </p:txBody>
      </p:sp>
      <p:sp>
        <p:nvSpPr>
          <p:cNvPr id="254" name="Google Shape;254;p32"/>
          <p:cNvSpPr txBox="1"/>
          <p:nvPr/>
        </p:nvSpPr>
        <p:spPr>
          <a:xfrm>
            <a:off x="322950" y="474775"/>
            <a:ext cx="85092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Economica"/>
                <a:ea typeface="Economica"/>
                <a:cs typeface="Economica"/>
                <a:sym typeface="Economica"/>
              </a:rPr>
              <a:t>Patient Specific CNN Model</a:t>
            </a:r>
            <a:endParaRPr b="1" sz="3100">
              <a:solidFill>
                <a:schemeClr val="dk1"/>
              </a:solidFill>
              <a:latin typeface="Economica"/>
              <a:ea typeface="Economica"/>
              <a:cs typeface="Economica"/>
              <a:sym typeface="Economica"/>
            </a:endParaRPr>
          </a:p>
        </p:txBody>
      </p:sp>
      <p:sp>
        <p:nvSpPr>
          <p:cNvPr id="255" name="Google Shape;255;p32"/>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256" name="Google Shape;256;p32"/>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32"/>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idx="1" type="body"/>
          </p:nvPr>
        </p:nvSpPr>
        <p:spPr>
          <a:xfrm>
            <a:off x="311700" y="1362325"/>
            <a:ext cx="8520600" cy="34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Deeper Feature Extraction Layers</a:t>
            </a:r>
            <a:endParaRPr sz="1700"/>
          </a:p>
          <a:p>
            <a:pPr indent="-336550" lvl="0" marL="457200" rtl="0" algn="l">
              <a:spcBef>
                <a:spcPts val="1200"/>
              </a:spcBef>
              <a:spcAft>
                <a:spcPts val="0"/>
              </a:spcAft>
              <a:buSzPts val="1700"/>
              <a:buChar char="●"/>
            </a:pPr>
            <a:r>
              <a:rPr lang="en" sz="1700"/>
              <a:t>Conv2D (64 filters)</a:t>
            </a:r>
            <a:endParaRPr sz="1700"/>
          </a:p>
          <a:p>
            <a:pPr indent="-336550" lvl="1" marL="914400" rtl="0" algn="l">
              <a:spcBef>
                <a:spcPts val="0"/>
              </a:spcBef>
              <a:spcAft>
                <a:spcPts val="0"/>
              </a:spcAft>
              <a:buSzPts val="1700"/>
              <a:buChar char="○"/>
            </a:pPr>
            <a:r>
              <a:rPr lang="en" sz="1700"/>
              <a:t>Learns more complex patterns in reduced spatial dimensions.</a:t>
            </a:r>
            <a:endParaRPr sz="1700"/>
          </a:p>
          <a:p>
            <a:pPr indent="-336550" lvl="0" marL="457200" rtl="0" algn="l">
              <a:spcBef>
                <a:spcPts val="0"/>
              </a:spcBef>
              <a:spcAft>
                <a:spcPts val="0"/>
              </a:spcAft>
              <a:buSzPts val="1700"/>
              <a:buChar char="●"/>
            </a:pPr>
            <a:r>
              <a:rPr lang="en" sz="1700"/>
              <a:t>BatchNormalization + MaxPooling + Dropout</a:t>
            </a:r>
            <a:endParaRPr sz="1700"/>
          </a:p>
          <a:p>
            <a:pPr indent="-336550" lvl="1" marL="914400" rtl="0" algn="l">
              <a:spcBef>
                <a:spcPts val="0"/>
              </a:spcBef>
              <a:spcAft>
                <a:spcPts val="0"/>
              </a:spcAft>
              <a:buSzPts val="1700"/>
              <a:buChar char="○"/>
            </a:pPr>
            <a:r>
              <a:rPr lang="en" sz="1700"/>
              <a:t>Repeated combination to normalize, downsample, and regularize the data.</a:t>
            </a:r>
            <a:endParaRPr sz="1700"/>
          </a:p>
          <a:p>
            <a:pPr indent="-336550" lvl="0" marL="457200" rtl="0" algn="l">
              <a:spcBef>
                <a:spcPts val="0"/>
              </a:spcBef>
              <a:spcAft>
                <a:spcPts val="0"/>
              </a:spcAft>
              <a:buSzPts val="1700"/>
              <a:buChar char="●"/>
            </a:pPr>
            <a:r>
              <a:rPr lang="en" sz="1700"/>
              <a:t>Conv2D (128 filters)</a:t>
            </a:r>
            <a:endParaRPr sz="1700"/>
          </a:p>
          <a:p>
            <a:pPr indent="-336550" lvl="1" marL="914400" rtl="0" algn="l">
              <a:spcBef>
                <a:spcPts val="0"/>
              </a:spcBef>
              <a:spcAft>
                <a:spcPts val="0"/>
              </a:spcAft>
              <a:buSzPts val="1700"/>
              <a:buChar char="○"/>
            </a:pPr>
            <a:r>
              <a:rPr lang="en" sz="1700"/>
              <a:t>Final convolutional block for rich, abstract feature learning.</a:t>
            </a:r>
            <a:endParaRPr sz="1700"/>
          </a:p>
          <a:p>
            <a:pPr indent="-336550" lvl="0" marL="457200" rtl="0" algn="l">
              <a:spcBef>
                <a:spcPts val="0"/>
              </a:spcBef>
              <a:spcAft>
                <a:spcPts val="0"/>
              </a:spcAft>
              <a:buSzPts val="1700"/>
              <a:buChar char="●"/>
            </a:pPr>
            <a:r>
              <a:rPr lang="en" sz="1700"/>
              <a:t>BatchNormalization + MaxPooling2D + Dropout</a:t>
            </a:r>
            <a:endParaRPr sz="1700"/>
          </a:p>
          <a:p>
            <a:pPr indent="-336550" lvl="1" marL="914400" rtl="0" algn="l">
              <a:spcBef>
                <a:spcPts val="0"/>
              </a:spcBef>
              <a:spcAft>
                <a:spcPts val="0"/>
              </a:spcAft>
              <a:buSzPts val="1700"/>
              <a:buChar char="○"/>
            </a:pPr>
            <a:r>
              <a:rPr lang="en" sz="1700"/>
              <a:t>Final feature compression and regularization layer.</a:t>
            </a:r>
            <a:endParaRPr sz="1700"/>
          </a:p>
        </p:txBody>
      </p:sp>
      <p:sp>
        <p:nvSpPr>
          <p:cNvPr id="263" name="Google Shape;263;p33"/>
          <p:cNvSpPr txBox="1"/>
          <p:nvPr/>
        </p:nvSpPr>
        <p:spPr>
          <a:xfrm>
            <a:off x="322950" y="474775"/>
            <a:ext cx="85092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Economica"/>
                <a:ea typeface="Economica"/>
                <a:cs typeface="Economica"/>
                <a:sym typeface="Economica"/>
              </a:rPr>
              <a:t>Patient Specific CNN Model</a:t>
            </a:r>
            <a:endParaRPr b="1" sz="3100">
              <a:solidFill>
                <a:schemeClr val="dk1"/>
              </a:solidFill>
              <a:latin typeface="Economica"/>
              <a:ea typeface="Economica"/>
              <a:cs typeface="Economica"/>
              <a:sym typeface="Economica"/>
            </a:endParaRPr>
          </a:p>
        </p:txBody>
      </p:sp>
      <p:sp>
        <p:nvSpPr>
          <p:cNvPr id="264" name="Google Shape;264;p33"/>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265" name="Google Shape;265;p33"/>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33"/>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idx="1" type="body"/>
          </p:nvPr>
        </p:nvSpPr>
        <p:spPr>
          <a:xfrm>
            <a:off x="311700" y="1362325"/>
            <a:ext cx="8520600" cy="34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Dense Layers (Classification Head)</a:t>
            </a:r>
            <a:endParaRPr sz="1700"/>
          </a:p>
          <a:p>
            <a:pPr indent="-336550" lvl="0" marL="457200" rtl="0" algn="l">
              <a:spcBef>
                <a:spcPts val="1200"/>
              </a:spcBef>
              <a:spcAft>
                <a:spcPts val="0"/>
              </a:spcAft>
              <a:buSzPts val="1700"/>
              <a:buChar char="●"/>
            </a:pPr>
            <a:r>
              <a:rPr lang="en" sz="1700"/>
              <a:t>Flatten</a:t>
            </a:r>
            <a:endParaRPr sz="1700"/>
          </a:p>
          <a:p>
            <a:pPr indent="-336550" lvl="1" marL="914400" rtl="0" algn="l">
              <a:spcBef>
                <a:spcPts val="0"/>
              </a:spcBef>
              <a:spcAft>
                <a:spcPts val="0"/>
              </a:spcAft>
              <a:buSzPts val="1700"/>
              <a:buChar char="○"/>
            </a:pPr>
            <a:r>
              <a:rPr lang="en" sz="1700"/>
              <a:t>Converts 2D feature maps to 1D vector for dense layers.</a:t>
            </a:r>
            <a:endParaRPr sz="1700"/>
          </a:p>
          <a:p>
            <a:pPr indent="-336550" lvl="0" marL="457200" rtl="0" algn="l">
              <a:spcBef>
                <a:spcPts val="0"/>
              </a:spcBef>
              <a:spcAft>
                <a:spcPts val="0"/>
              </a:spcAft>
              <a:buSzPts val="1700"/>
              <a:buChar char="●"/>
            </a:pPr>
            <a:r>
              <a:rPr lang="en" sz="1700"/>
              <a:t>Dense (128 units)</a:t>
            </a:r>
            <a:endParaRPr sz="1700"/>
          </a:p>
          <a:p>
            <a:pPr indent="-336550" lvl="1" marL="914400" rtl="0" algn="l">
              <a:spcBef>
                <a:spcPts val="0"/>
              </a:spcBef>
              <a:spcAft>
                <a:spcPts val="0"/>
              </a:spcAft>
              <a:buSzPts val="1700"/>
              <a:buChar char="○"/>
            </a:pPr>
            <a:r>
              <a:rPr lang="en" sz="1700"/>
              <a:t>Fully connected layer for learning nonlinear combinations of features.</a:t>
            </a:r>
            <a:endParaRPr sz="1700"/>
          </a:p>
          <a:p>
            <a:pPr indent="-336550" lvl="0" marL="457200" rtl="0" algn="l">
              <a:spcBef>
                <a:spcPts val="0"/>
              </a:spcBef>
              <a:spcAft>
                <a:spcPts val="0"/>
              </a:spcAft>
              <a:buSzPts val="1700"/>
              <a:buChar char="●"/>
            </a:pPr>
            <a:r>
              <a:rPr lang="en" sz="1700"/>
              <a:t>Dropout</a:t>
            </a:r>
            <a:endParaRPr sz="1700"/>
          </a:p>
          <a:p>
            <a:pPr indent="-336550" lvl="1" marL="914400" rtl="0" algn="l">
              <a:spcBef>
                <a:spcPts val="0"/>
              </a:spcBef>
              <a:spcAft>
                <a:spcPts val="0"/>
              </a:spcAft>
              <a:buSzPts val="1700"/>
              <a:buChar char="○"/>
            </a:pPr>
            <a:r>
              <a:rPr lang="en" sz="1700"/>
              <a:t>Further regularization.</a:t>
            </a:r>
            <a:endParaRPr sz="1700"/>
          </a:p>
          <a:p>
            <a:pPr indent="-336550" lvl="0" marL="457200" rtl="0" algn="l">
              <a:spcBef>
                <a:spcPts val="0"/>
              </a:spcBef>
              <a:spcAft>
                <a:spcPts val="0"/>
              </a:spcAft>
              <a:buSzPts val="1700"/>
              <a:buChar char="●"/>
            </a:pPr>
            <a:r>
              <a:rPr lang="en" sz="1700"/>
              <a:t>Dense (1 unit, output layer)</a:t>
            </a:r>
            <a:endParaRPr sz="1700"/>
          </a:p>
          <a:p>
            <a:pPr indent="-336550" lvl="1" marL="914400" rtl="0" algn="l">
              <a:spcBef>
                <a:spcPts val="0"/>
              </a:spcBef>
              <a:spcAft>
                <a:spcPts val="0"/>
              </a:spcAft>
              <a:buSzPts val="1700"/>
              <a:buChar char="○"/>
            </a:pPr>
            <a:r>
              <a:rPr lang="en" sz="1700"/>
              <a:t>Final prediction – seizure (1) or non-seizure (0).</a:t>
            </a:r>
            <a:endParaRPr sz="1700"/>
          </a:p>
        </p:txBody>
      </p:sp>
      <p:sp>
        <p:nvSpPr>
          <p:cNvPr id="272" name="Google Shape;272;p34"/>
          <p:cNvSpPr txBox="1"/>
          <p:nvPr/>
        </p:nvSpPr>
        <p:spPr>
          <a:xfrm>
            <a:off x="322950" y="474775"/>
            <a:ext cx="8509200" cy="6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00">
                <a:solidFill>
                  <a:schemeClr val="dk1"/>
                </a:solidFill>
                <a:latin typeface="Economica"/>
                <a:ea typeface="Economica"/>
                <a:cs typeface="Economica"/>
                <a:sym typeface="Economica"/>
              </a:rPr>
              <a:t>Patient Specific CNN Model</a:t>
            </a:r>
            <a:endParaRPr b="1" sz="3100">
              <a:solidFill>
                <a:schemeClr val="dk1"/>
              </a:solidFill>
              <a:latin typeface="Economica"/>
              <a:ea typeface="Economica"/>
              <a:cs typeface="Economica"/>
              <a:sym typeface="Economica"/>
            </a:endParaRPr>
          </a:p>
        </p:txBody>
      </p:sp>
      <p:sp>
        <p:nvSpPr>
          <p:cNvPr id="273" name="Google Shape;273;p34"/>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274" name="Google Shape;274;p34"/>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275" name="Google Shape;275;p34"/>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35"/>
          <p:cNvPicPr preferRelativeResize="0"/>
          <p:nvPr/>
        </p:nvPicPr>
        <p:blipFill>
          <a:blip r:embed="rId3">
            <a:alphaModFix/>
          </a:blip>
          <a:stretch>
            <a:fillRect/>
          </a:stretch>
        </p:blipFill>
        <p:spPr>
          <a:xfrm>
            <a:off x="1737300" y="164650"/>
            <a:ext cx="5156936" cy="4568976"/>
          </a:xfrm>
          <a:prstGeom prst="rect">
            <a:avLst/>
          </a:prstGeom>
          <a:noFill/>
          <a:ln>
            <a:noFill/>
          </a:ln>
        </p:spPr>
      </p:pic>
      <p:sp>
        <p:nvSpPr>
          <p:cNvPr id="281" name="Google Shape;281;p35"/>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282" name="Google Shape;282;p35"/>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35"/>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grpSp>
        <p:nvGrpSpPr>
          <p:cNvPr id="288" name="Google Shape;288;p36"/>
          <p:cNvGrpSpPr/>
          <p:nvPr/>
        </p:nvGrpSpPr>
        <p:grpSpPr>
          <a:xfrm>
            <a:off x="1138125" y="1663775"/>
            <a:ext cx="6273500" cy="733425"/>
            <a:chOff x="1501725" y="3312175"/>
            <a:chExt cx="6273500" cy="733425"/>
          </a:xfrm>
        </p:grpSpPr>
        <p:pic>
          <p:nvPicPr>
            <p:cNvPr id="289" name="Google Shape;289;p36"/>
            <p:cNvPicPr preferRelativeResize="0"/>
            <p:nvPr/>
          </p:nvPicPr>
          <p:blipFill>
            <a:blip r:embed="rId3">
              <a:alphaModFix/>
            </a:blip>
            <a:stretch>
              <a:fillRect/>
            </a:stretch>
          </p:blipFill>
          <p:spPr>
            <a:xfrm>
              <a:off x="1501725" y="3312175"/>
              <a:ext cx="6273500" cy="733425"/>
            </a:xfrm>
            <a:prstGeom prst="rect">
              <a:avLst/>
            </a:prstGeom>
            <a:noFill/>
            <a:ln>
              <a:noFill/>
            </a:ln>
          </p:spPr>
        </p:pic>
        <p:sp>
          <p:nvSpPr>
            <p:cNvPr id="290" name="Google Shape;290;p36"/>
            <p:cNvSpPr/>
            <p:nvPr/>
          </p:nvSpPr>
          <p:spPr>
            <a:xfrm>
              <a:off x="1968275" y="3664900"/>
              <a:ext cx="5431800" cy="380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291" name="Google Shape;291;p36"/>
          <p:cNvSpPr txBox="1"/>
          <p:nvPr/>
        </p:nvSpPr>
        <p:spPr>
          <a:xfrm>
            <a:off x="66300" y="2057550"/>
            <a:ext cx="1071900" cy="427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Epoch</a:t>
            </a:r>
            <a:endParaRPr sz="1800">
              <a:solidFill>
                <a:schemeClr val="dk1"/>
              </a:solidFill>
              <a:latin typeface="Open Sans"/>
              <a:ea typeface="Open Sans"/>
              <a:cs typeface="Open Sans"/>
              <a:sym typeface="Open Sans"/>
            </a:endParaRPr>
          </a:p>
        </p:txBody>
      </p:sp>
      <p:sp>
        <p:nvSpPr>
          <p:cNvPr id="292" name="Google Shape;292;p36"/>
          <p:cNvSpPr txBox="1"/>
          <p:nvPr/>
        </p:nvSpPr>
        <p:spPr>
          <a:xfrm>
            <a:off x="361675" y="2847525"/>
            <a:ext cx="2063700" cy="366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Training accuracy</a:t>
            </a:r>
            <a:endParaRPr sz="1800">
              <a:solidFill>
                <a:schemeClr val="dk1"/>
              </a:solidFill>
              <a:latin typeface="Open Sans"/>
              <a:ea typeface="Open Sans"/>
              <a:cs typeface="Open Sans"/>
              <a:sym typeface="Open Sans"/>
            </a:endParaRPr>
          </a:p>
        </p:txBody>
      </p:sp>
      <p:sp>
        <p:nvSpPr>
          <p:cNvPr id="293" name="Google Shape;293;p36"/>
          <p:cNvSpPr txBox="1"/>
          <p:nvPr/>
        </p:nvSpPr>
        <p:spPr>
          <a:xfrm>
            <a:off x="2573150" y="2828875"/>
            <a:ext cx="1535100" cy="384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Training</a:t>
            </a:r>
            <a:r>
              <a:rPr lang="en" sz="1800">
                <a:solidFill>
                  <a:schemeClr val="dk1"/>
                </a:solidFill>
                <a:latin typeface="Open Sans"/>
                <a:ea typeface="Open Sans"/>
                <a:cs typeface="Open Sans"/>
                <a:sym typeface="Open Sans"/>
              </a:rPr>
              <a:t> loss</a:t>
            </a:r>
            <a:endParaRPr sz="1800">
              <a:solidFill>
                <a:schemeClr val="dk1"/>
              </a:solidFill>
              <a:latin typeface="Open Sans"/>
              <a:ea typeface="Open Sans"/>
              <a:cs typeface="Open Sans"/>
              <a:sym typeface="Open Sans"/>
            </a:endParaRPr>
          </a:p>
        </p:txBody>
      </p:sp>
      <p:sp>
        <p:nvSpPr>
          <p:cNvPr id="294" name="Google Shape;294;p36"/>
          <p:cNvSpPr txBox="1"/>
          <p:nvPr/>
        </p:nvSpPr>
        <p:spPr>
          <a:xfrm>
            <a:off x="4256025" y="2854250"/>
            <a:ext cx="2290500" cy="417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Validation accuracy</a:t>
            </a:r>
            <a:endParaRPr sz="1800">
              <a:solidFill>
                <a:schemeClr val="dk1"/>
              </a:solidFill>
              <a:latin typeface="Open Sans"/>
              <a:ea typeface="Open Sans"/>
              <a:cs typeface="Open Sans"/>
              <a:sym typeface="Open Sans"/>
            </a:endParaRPr>
          </a:p>
        </p:txBody>
      </p:sp>
      <p:sp>
        <p:nvSpPr>
          <p:cNvPr id="295" name="Google Shape;295;p36"/>
          <p:cNvSpPr txBox="1"/>
          <p:nvPr/>
        </p:nvSpPr>
        <p:spPr>
          <a:xfrm>
            <a:off x="7070525" y="2866375"/>
            <a:ext cx="1935300" cy="427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Validation loss</a:t>
            </a:r>
            <a:endParaRPr sz="1800">
              <a:solidFill>
                <a:schemeClr val="dk1"/>
              </a:solidFill>
              <a:latin typeface="Open Sans"/>
              <a:ea typeface="Open Sans"/>
              <a:cs typeface="Open Sans"/>
              <a:sym typeface="Open Sans"/>
            </a:endParaRPr>
          </a:p>
        </p:txBody>
      </p:sp>
      <p:cxnSp>
        <p:nvCxnSpPr>
          <p:cNvPr id="296" name="Google Shape;296;p36"/>
          <p:cNvCxnSpPr/>
          <p:nvPr/>
        </p:nvCxnSpPr>
        <p:spPr>
          <a:xfrm flipH="1">
            <a:off x="2065850" y="2443875"/>
            <a:ext cx="160500" cy="384900"/>
          </a:xfrm>
          <a:prstGeom prst="straightConnector1">
            <a:avLst/>
          </a:prstGeom>
          <a:noFill/>
          <a:ln cap="flat" cmpd="sng" w="9525">
            <a:solidFill>
              <a:schemeClr val="dk1"/>
            </a:solidFill>
            <a:prstDash val="solid"/>
            <a:round/>
            <a:headEnd len="med" w="med" type="none"/>
            <a:tailEnd len="med" w="med" type="triangle"/>
          </a:ln>
        </p:spPr>
      </p:cxnSp>
      <p:cxnSp>
        <p:nvCxnSpPr>
          <p:cNvPr id="297" name="Google Shape;297;p36"/>
          <p:cNvCxnSpPr>
            <a:stCxn id="290" idx="1"/>
            <a:endCxn id="291" idx="3"/>
          </p:cNvCxnSpPr>
          <p:nvPr/>
        </p:nvCxnSpPr>
        <p:spPr>
          <a:xfrm flipH="1">
            <a:off x="1138175" y="2206850"/>
            <a:ext cx="466500" cy="64500"/>
          </a:xfrm>
          <a:prstGeom prst="straightConnector1">
            <a:avLst/>
          </a:prstGeom>
          <a:noFill/>
          <a:ln cap="flat" cmpd="sng" w="9525">
            <a:solidFill>
              <a:schemeClr val="dk1"/>
            </a:solidFill>
            <a:prstDash val="solid"/>
            <a:round/>
            <a:headEnd len="med" w="med" type="none"/>
            <a:tailEnd len="med" w="med" type="triangle"/>
          </a:ln>
        </p:spPr>
      </p:cxnSp>
      <p:cxnSp>
        <p:nvCxnSpPr>
          <p:cNvPr id="298" name="Google Shape;298;p36"/>
          <p:cNvCxnSpPr>
            <a:endCxn id="293" idx="0"/>
          </p:cNvCxnSpPr>
          <p:nvPr/>
        </p:nvCxnSpPr>
        <p:spPr>
          <a:xfrm flipH="1">
            <a:off x="3340700" y="2411875"/>
            <a:ext cx="147600" cy="417000"/>
          </a:xfrm>
          <a:prstGeom prst="straightConnector1">
            <a:avLst/>
          </a:prstGeom>
          <a:noFill/>
          <a:ln cap="flat" cmpd="sng" w="9525">
            <a:solidFill>
              <a:schemeClr val="dk1"/>
            </a:solidFill>
            <a:prstDash val="solid"/>
            <a:round/>
            <a:headEnd len="med" w="med" type="none"/>
            <a:tailEnd len="med" w="med" type="triangle"/>
          </a:ln>
        </p:spPr>
      </p:cxnSp>
      <p:cxnSp>
        <p:nvCxnSpPr>
          <p:cNvPr id="299" name="Google Shape;299;p36"/>
          <p:cNvCxnSpPr/>
          <p:nvPr/>
        </p:nvCxnSpPr>
        <p:spPr>
          <a:xfrm>
            <a:off x="5011025" y="2412475"/>
            <a:ext cx="249000" cy="442500"/>
          </a:xfrm>
          <a:prstGeom prst="straightConnector1">
            <a:avLst/>
          </a:prstGeom>
          <a:noFill/>
          <a:ln cap="flat" cmpd="sng" w="9525">
            <a:solidFill>
              <a:schemeClr val="dk1"/>
            </a:solidFill>
            <a:prstDash val="solid"/>
            <a:round/>
            <a:headEnd len="med" w="med" type="none"/>
            <a:tailEnd len="med" w="med" type="triangle"/>
          </a:ln>
        </p:spPr>
      </p:cxnSp>
      <p:cxnSp>
        <p:nvCxnSpPr>
          <p:cNvPr id="300" name="Google Shape;300;p36"/>
          <p:cNvCxnSpPr>
            <a:endCxn id="295" idx="0"/>
          </p:cNvCxnSpPr>
          <p:nvPr/>
        </p:nvCxnSpPr>
        <p:spPr>
          <a:xfrm>
            <a:off x="6546575" y="2401075"/>
            <a:ext cx="1491600" cy="465300"/>
          </a:xfrm>
          <a:prstGeom prst="straightConnector1">
            <a:avLst/>
          </a:prstGeom>
          <a:noFill/>
          <a:ln cap="flat" cmpd="sng" w="9525">
            <a:solidFill>
              <a:schemeClr val="dk1"/>
            </a:solidFill>
            <a:prstDash val="solid"/>
            <a:round/>
            <a:headEnd len="med" w="med" type="none"/>
            <a:tailEnd len="med" w="med" type="triangle"/>
          </a:ln>
        </p:spPr>
      </p:cxnSp>
      <p:sp>
        <p:nvSpPr>
          <p:cNvPr id="301" name="Google Shape;301;p36"/>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302" name="Google Shape;302;p36"/>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303" name="Google Shape;303;p36"/>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37"/>
          <p:cNvPicPr preferRelativeResize="0"/>
          <p:nvPr/>
        </p:nvPicPr>
        <p:blipFill>
          <a:blip r:embed="rId3">
            <a:alphaModFix/>
          </a:blip>
          <a:stretch>
            <a:fillRect/>
          </a:stretch>
        </p:blipFill>
        <p:spPr>
          <a:xfrm>
            <a:off x="794400" y="913200"/>
            <a:ext cx="7003200" cy="3951000"/>
          </a:xfrm>
          <a:prstGeom prst="rect">
            <a:avLst/>
          </a:prstGeom>
          <a:noFill/>
          <a:ln>
            <a:noFill/>
          </a:ln>
        </p:spPr>
      </p:pic>
      <p:sp>
        <p:nvSpPr>
          <p:cNvPr id="309" name="Google Shape;309;p37"/>
          <p:cNvSpPr txBox="1"/>
          <p:nvPr/>
        </p:nvSpPr>
        <p:spPr>
          <a:xfrm>
            <a:off x="526100" y="613800"/>
            <a:ext cx="33042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Loss curve</a:t>
            </a:r>
            <a:endParaRPr sz="1800">
              <a:solidFill>
                <a:schemeClr val="dk1"/>
              </a:solidFill>
              <a:latin typeface="Open Sans"/>
              <a:ea typeface="Open Sans"/>
              <a:cs typeface="Open Sans"/>
              <a:sym typeface="Open Sans"/>
            </a:endParaRPr>
          </a:p>
        </p:txBody>
      </p:sp>
      <p:sp>
        <p:nvSpPr>
          <p:cNvPr id="310" name="Google Shape;310;p37"/>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311" name="Google Shape;311;p37"/>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312" name="Google Shape;312;p37"/>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Automation of Threshold Fixing for Time Prediction Algorithm</a:t>
            </a:r>
            <a:endParaRPr b="1" sz="2880"/>
          </a:p>
        </p:txBody>
      </p:sp>
      <p:sp>
        <p:nvSpPr>
          <p:cNvPr id="318" name="Google Shape;318;p38"/>
          <p:cNvSpPr txBox="1"/>
          <p:nvPr>
            <p:ph idx="1" type="body"/>
          </p:nvPr>
        </p:nvSpPr>
        <p:spPr>
          <a:xfrm>
            <a:off x="311700" y="1394400"/>
            <a:ext cx="8520600" cy="31848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The CNN model threshold (like 0.5) is used for binary classification of frames, but is not optimal for temporal localization of seizures.</a:t>
            </a:r>
            <a:endParaRPr/>
          </a:p>
          <a:p>
            <a:pPr indent="-342900" lvl="0" marL="457200" rtl="0" algn="l">
              <a:spcBef>
                <a:spcPts val="0"/>
              </a:spcBef>
              <a:spcAft>
                <a:spcPts val="0"/>
              </a:spcAft>
              <a:buSzPts val="1800"/>
              <a:buChar char="●"/>
            </a:pPr>
            <a:r>
              <a:rPr lang="en"/>
              <a:t>Seizure dynamics vary between patients: onset pattern, duration, and signal strength differ.</a:t>
            </a:r>
            <a:endParaRPr/>
          </a:p>
          <a:p>
            <a:pPr indent="-342900" lvl="0" marL="457200" rtl="0" algn="l">
              <a:spcBef>
                <a:spcPts val="0"/>
              </a:spcBef>
              <a:spcAft>
                <a:spcPts val="0"/>
              </a:spcAft>
              <a:buSzPts val="1800"/>
              <a:buChar char="●"/>
            </a:pPr>
            <a:r>
              <a:rPr lang="en"/>
              <a:t>A global threshold may miss weak seizures or falsely detect strong noise.</a:t>
            </a:r>
            <a:endParaRPr/>
          </a:p>
          <a:p>
            <a:pPr indent="-342900" lvl="0" marL="457200" rtl="0" algn="l">
              <a:spcBef>
                <a:spcPts val="0"/>
              </a:spcBef>
              <a:spcAft>
                <a:spcPts val="0"/>
              </a:spcAft>
              <a:buSzPts val="1800"/>
              <a:buChar char="●"/>
            </a:pPr>
            <a:r>
              <a:rPr lang="en"/>
              <a:t>Hence, custom thresholds per patient improve prediction reliability.</a:t>
            </a:r>
            <a:endParaRPr/>
          </a:p>
          <a:p>
            <a:pPr indent="-342900" lvl="0" marL="457200" rtl="0" algn="l">
              <a:spcBef>
                <a:spcPts val="0"/>
              </a:spcBef>
              <a:spcAft>
                <a:spcPts val="0"/>
              </a:spcAft>
              <a:buSzPts val="1800"/>
              <a:buChar char="●"/>
            </a:pPr>
            <a:r>
              <a:rPr lang="en"/>
              <a:t>Manual threshold tuning is time-consuming and prone to bias.</a:t>
            </a:r>
            <a:endParaRPr/>
          </a:p>
          <a:p>
            <a:pPr indent="-342900" lvl="0" marL="457200" rtl="0" algn="l">
              <a:spcBef>
                <a:spcPts val="0"/>
              </a:spcBef>
              <a:spcAft>
                <a:spcPts val="0"/>
              </a:spcAft>
              <a:buSzPts val="1800"/>
              <a:buChar char="●"/>
            </a:pPr>
            <a:r>
              <a:rPr lang="en"/>
              <a:t>EEG patterns vary by age, condition, and electrode placement.</a:t>
            </a:r>
            <a:endParaRPr/>
          </a:p>
          <a:p>
            <a:pPr indent="-342900" lvl="0" marL="457200" rtl="0" algn="l">
              <a:spcBef>
                <a:spcPts val="0"/>
              </a:spcBef>
              <a:spcAft>
                <a:spcPts val="0"/>
              </a:spcAft>
              <a:buSzPts val="1800"/>
              <a:buChar char="●"/>
            </a:pPr>
            <a:r>
              <a:rPr lang="en"/>
              <a:t>Automation ensures adaptive, robust, and personalized seizure time prediction without human supervision.</a:t>
            </a:r>
            <a:endParaRPr/>
          </a:p>
          <a:p>
            <a:pPr indent="-342900" lvl="0" marL="457200" rtl="0" algn="l">
              <a:spcBef>
                <a:spcPts val="0"/>
              </a:spcBef>
              <a:spcAft>
                <a:spcPts val="0"/>
              </a:spcAft>
              <a:buSzPts val="1800"/>
              <a:buChar char="●"/>
            </a:pPr>
            <a:r>
              <a:rPr lang="en"/>
              <a:t>Our approach uses a data-driven method for threshold calibration.</a:t>
            </a:r>
            <a:endParaRPr/>
          </a:p>
        </p:txBody>
      </p:sp>
      <p:sp>
        <p:nvSpPr>
          <p:cNvPr id="319" name="Google Shape;319;p38"/>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320" name="Google Shape;320;p38"/>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38"/>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Automation of Threshold Fixing for Time Prediction Algorithm</a:t>
            </a:r>
            <a:endParaRPr b="1" sz="2880"/>
          </a:p>
        </p:txBody>
      </p:sp>
      <p:sp>
        <p:nvSpPr>
          <p:cNvPr id="327" name="Google Shape;327;p39"/>
          <p:cNvSpPr txBox="1"/>
          <p:nvPr>
            <p:ph idx="1" type="body"/>
          </p:nvPr>
        </p:nvSpPr>
        <p:spPr>
          <a:xfrm>
            <a:off x="311700" y="1394400"/>
            <a:ext cx="8520600" cy="31848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A</a:t>
            </a:r>
            <a:r>
              <a:rPr lang="en"/>
              <a:t>pply a sliding window of size 30 and stride size 1 across the EEG to compute the Delta-Alpha Ratio (D-A-R) at each second.</a:t>
            </a:r>
            <a:endParaRPr/>
          </a:p>
          <a:p>
            <a:pPr indent="-342900" lvl="0" marL="457200" rtl="0" algn="l">
              <a:spcBef>
                <a:spcPts val="0"/>
              </a:spcBef>
              <a:spcAft>
                <a:spcPts val="0"/>
              </a:spcAft>
              <a:buSzPts val="1800"/>
              <a:buChar char="●"/>
            </a:pPr>
            <a:r>
              <a:rPr lang="en"/>
              <a:t>It had been observed that the </a:t>
            </a:r>
            <a:r>
              <a:rPr lang="en"/>
              <a:t>D-A-R peaks coincide with seizure periods.</a:t>
            </a:r>
            <a:endParaRPr/>
          </a:p>
          <a:p>
            <a:pPr indent="-342900" lvl="0" marL="457200" rtl="0" algn="l">
              <a:spcBef>
                <a:spcPts val="0"/>
              </a:spcBef>
              <a:spcAft>
                <a:spcPts val="0"/>
              </a:spcAft>
              <a:buSzPts val="1800"/>
              <a:buChar char="●"/>
            </a:pPr>
            <a:r>
              <a:rPr lang="en"/>
              <a:t>It had also been observed that the</a:t>
            </a:r>
            <a:r>
              <a:rPr lang="en"/>
              <a:t> D-A-R from peak to actual seizure onset ≥ 1.9.</a:t>
            </a:r>
            <a:endParaRPr/>
          </a:p>
          <a:p>
            <a:pPr indent="-342900" lvl="0" marL="457200" rtl="0" algn="l">
              <a:spcBef>
                <a:spcPts val="0"/>
              </a:spcBef>
              <a:spcAft>
                <a:spcPts val="0"/>
              </a:spcAft>
              <a:buSzPts val="1800"/>
              <a:buChar char="●"/>
            </a:pPr>
            <a:r>
              <a:rPr lang="en"/>
              <a:t>This gives a possible seizure onset time window.</a:t>
            </a:r>
            <a:endParaRPr/>
          </a:p>
          <a:p>
            <a:pPr indent="-342900" lvl="0" marL="457200" rtl="0" algn="l">
              <a:spcBef>
                <a:spcPts val="0"/>
              </a:spcBef>
              <a:spcAft>
                <a:spcPts val="0"/>
              </a:spcAft>
              <a:buSzPts val="1800"/>
              <a:buChar char="●"/>
            </a:pPr>
            <a:r>
              <a:rPr lang="en"/>
              <a:t>From the predicted seizure onset, we consider:</a:t>
            </a:r>
            <a:endParaRPr/>
          </a:p>
          <a:p>
            <a:pPr indent="-342900" lvl="1" marL="914400" rtl="0" algn="l">
              <a:spcBef>
                <a:spcPts val="0"/>
              </a:spcBef>
              <a:spcAft>
                <a:spcPts val="0"/>
              </a:spcAft>
              <a:buSzPts val="1800"/>
              <a:buChar char="○"/>
            </a:pPr>
            <a:r>
              <a:rPr lang="en" sz="1800"/>
              <a:t>30 preictal frames (1 second each, before onset).</a:t>
            </a:r>
            <a:endParaRPr sz="1800"/>
          </a:p>
          <a:p>
            <a:pPr indent="-342900" lvl="1" marL="914400" rtl="0" algn="l">
              <a:spcBef>
                <a:spcPts val="0"/>
              </a:spcBef>
              <a:spcAft>
                <a:spcPts val="0"/>
              </a:spcAft>
              <a:buSzPts val="1800"/>
              <a:buChar char="○"/>
            </a:pPr>
            <a:r>
              <a:rPr lang="en" sz="1800"/>
              <a:t>10 ictal frames (1 second each, after onset).</a:t>
            </a:r>
            <a:endParaRPr sz="1800"/>
          </a:p>
          <a:p>
            <a:pPr indent="-342900" lvl="0" marL="457200" rtl="0" algn="l">
              <a:spcBef>
                <a:spcPts val="0"/>
              </a:spcBef>
              <a:spcAft>
                <a:spcPts val="0"/>
              </a:spcAft>
              <a:buSzPts val="1800"/>
              <a:buChar char="●"/>
            </a:pPr>
            <a:r>
              <a:rPr lang="en"/>
              <a:t>These 40 frames are used to extract delta values for statistical modeling.</a:t>
            </a:r>
            <a:endParaRPr/>
          </a:p>
        </p:txBody>
      </p:sp>
      <p:sp>
        <p:nvSpPr>
          <p:cNvPr id="328" name="Google Shape;328;p39"/>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329" name="Google Shape;329;p39"/>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39"/>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Automation of Threshold Fixing for Time Prediction Algorithm</a:t>
            </a:r>
            <a:endParaRPr b="1" sz="2880"/>
          </a:p>
        </p:txBody>
      </p:sp>
      <p:sp>
        <p:nvSpPr>
          <p:cNvPr id="336" name="Google Shape;336;p40"/>
          <p:cNvSpPr txBox="1"/>
          <p:nvPr>
            <p:ph idx="1" type="body"/>
          </p:nvPr>
        </p:nvSpPr>
        <p:spPr>
          <a:xfrm>
            <a:off x="311700" y="1394400"/>
            <a:ext cx="8520600" cy="318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following statistical methods are applied to these values:</a:t>
            </a:r>
            <a:endParaRPr/>
          </a:p>
          <a:p>
            <a:pPr indent="-342900" lvl="0" marL="457200" rtl="0" algn="l">
              <a:spcBef>
                <a:spcPts val="1200"/>
              </a:spcBef>
              <a:spcAft>
                <a:spcPts val="0"/>
              </a:spcAft>
              <a:buSzPts val="1800"/>
              <a:buChar char="●"/>
            </a:pPr>
            <a:r>
              <a:rPr lang="en"/>
              <a:t>MAD (Median Absolute Deviation):</a:t>
            </a:r>
            <a:endParaRPr/>
          </a:p>
          <a:p>
            <a:pPr indent="-342900" lvl="1" marL="914400" rtl="0" algn="l">
              <a:spcBef>
                <a:spcPts val="0"/>
              </a:spcBef>
              <a:spcAft>
                <a:spcPts val="0"/>
              </a:spcAft>
              <a:buSzPts val="1800"/>
              <a:buChar char="○"/>
            </a:pPr>
            <a:r>
              <a:rPr lang="en" sz="1800"/>
              <a:t>A robust dispersion measure.</a:t>
            </a:r>
            <a:endParaRPr sz="1800"/>
          </a:p>
          <a:p>
            <a:pPr indent="0" lvl="0" marL="914400" rtl="0" algn="l">
              <a:spcBef>
                <a:spcPts val="1200"/>
              </a:spcBef>
              <a:spcAft>
                <a:spcPts val="0"/>
              </a:spcAft>
              <a:buNone/>
            </a:pPr>
            <a:r>
              <a:rPr lang="en" sz="1800"/>
              <a:t>MAD Threshold = median + (scale factor × MAD) </a:t>
            </a:r>
            <a:endParaRPr sz="1800"/>
          </a:p>
          <a:p>
            <a:pPr indent="0" lvl="0" marL="914400" rtl="0" algn="l">
              <a:spcBef>
                <a:spcPts val="1200"/>
              </a:spcBef>
              <a:spcAft>
                <a:spcPts val="1200"/>
              </a:spcAft>
              <a:buNone/>
            </a:pPr>
            <a:r>
              <a:rPr lang="en"/>
              <a:t>w</a:t>
            </a:r>
            <a:r>
              <a:rPr lang="en" sz="1800"/>
              <a:t>here, MAD = median(|Xi − median(X)|)</a:t>
            </a:r>
            <a:endParaRPr sz="1800"/>
          </a:p>
        </p:txBody>
      </p:sp>
      <p:sp>
        <p:nvSpPr>
          <p:cNvPr id="337" name="Google Shape;337;p40"/>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338" name="Google Shape;338;p40"/>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339" name="Google Shape;339;p40"/>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Automation of Threshold Fixing for Time Prediction Algorithm</a:t>
            </a:r>
            <a:endParaRPr b="1" sz="2880"/>
          </a:p>
        </p:txBody>
      </p:sp>
      <p:sp>
        <p:nvSpPr>
          <p:cNvPr id="345" name="Google Shape;345;p41"/>
          <p:cNvSpPr txBox="1"/>
          <p:nvPr>
            <p:ph idx="1" type="body"/>
          </p:nvPr>
        </p:nvSpPr>
        <p:spPr>
          <a:xfrm>
            <a:off x="311700" y="1394400"/>
            <a:ext cx="8520600" cy="318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GMM (Gaussian Mixture Model):</a:t>
            </a:r>
            <a:endParaRPr/>
          </a:p>
          <a:p>
            <a:pPr indent="-342900" lvl="1" marL="914400" rtl="0" algn="l">
              <a:spcBef>
                <a:spcPts val="0"/>
              </a:spcBef>
              <a:spcAft>
                <a:spcPts val="0"/>
              </a:spcAft>
              <a:buSzPts val="1800"/>
              <a:buChar char="○"/>
            </a:pPr>
            <a:r>
              <a:rPr lang="en" sz="1800"/>
              <a:t>A GMM with two components is fitted on the delta values.</a:t>
            </a:r>
            <a:endParaRPr sz="1800"/>
          </a:p>
          <a:p>
            <a:pPr indent="-342900" lvl="1" marL="914400" rtl="0" algn="l">
              <a:spcBef>
                <a:spcPts val="0"/>
              </a:spcBef>
              <a:spcAft>
                <a:spcPts val="0"/>
              </a:spcAft>
              <a:buSzPts val="1800"/>
              <a:buChar char="○"/>
            </a:pPr>
            <a:r>
              <a:rPr lang="en" sz="1800"/>
              <a:t>The minimum of the GMM means is taken as a candidate threshold, assuming it represents the preictal (non-seizure) cluster.</a:t>
            </a:r>
            <a:endParaRPr sz="1800"/>
          </a:p>
        </p:txBody>
      </p:sp>
      <p:sp>
        <p:nvSpPr>
          <p:cNvPr id="346" name="Google Shape;346;p41"/>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347" name="Google Shape;347;p41"/>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41"/>
          <p:cNvPicPr preferRelativeResize="0"/>
          <p:nvPr/>
        </p:nvPicPr>
        <p:blipFill>
          <a:blip r:embed="rId3">
            <a:alphaModFix/>
          </a:blip>
          <a:stretch>
            <a:fillRect/>
          </a:stretch>
        </p:blipFill>
        <p:spPr>
          <a:xfrm>
            <a:off x="1375500" y="2892325"/>
            <a:ext cx="2834700" cy="757664"/>
          </a:xfrm>
          <a:prstGeom prst="rect">
            <a:avLst/>
          </a:prstGeom>
          <a:noFill/>
          <a:ln>
            <a:noFill/>
          </a:ln>
        </p:spPr>
      </p:pic>
      <p:sp>
        <p:nvSpPr>
          <p:cNvPr id="349" name="Google Shape;349;p41"/>
          <p:cNvSpPr txBox="1"/>
          <p:nvPr/>
        </p:nvSpPr>
        <p:spPr>
          <a:xfrm>
            <a:off x="4835525" y="2859400"/>
            <a:ext cx="4170300" cy="171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p(X) - probability density</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K - number of Gaussian components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wi</a:t>
            </a:r>
            <a:r>
              <a:rPr lang="en" sz="1800">
                <a:solidFill>
                  <a:schemeClr val="dk1"/>
                </a:solidFill>
                <a:latin typeface="Open Sans"/>
                <a:ea typeface="Open Sans"/>
                <a:cs typeface="Open Sans"/>
                <a:sym typeface="Open Sans"/>
              </a:rPr>
              <a:t> - weight of i th component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μ - center of the ith gaussian</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𝜎 - spread of the component</a:t>
            </a:r>
            <a:endParaRPr sz="1800">
              <a:solidFill>
                <a:schemeClr val="dk1"/>
              </a:solidFill>
              <a:latin typeface="Open Sans"/>
              <a:ea typeface="Open Sans"/>
              <a:cs typeface="Open Sans"/>
              <a:sym typeface="Open Sans"/>
            </a:endParaRPr>
          </a:p>
        </p:txBody>
      </p:sp>
      <p:sp>
        <p:nvSpPr>
          <p:cNvPr id="350" name="Google Shape;350;p41"/>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Introduction</a:t>
            </a:r>
            <a:endParaRPr/>
          </a:p>
        </p:txBody>
      </p:sp>
      <p:sp>
        <p:nvSpPr>
          <p:cNvPr id="83" name="Google Shape;83;p1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Epilepsy is a neurological condition characterized by erratic signals from groups of neurons in the brain, leading to seizures, assessed using EEG.</a:t>
            </a:r>
            <a:endParaRPr/>
          </a:p>
          <a:p>
            <a:pPr indent="-342900" lvl="0" marL="457200" rtl="0" algn="l">
              <a:lnSpc>
                <a:spcPct val="115000"/>
              </a:lnSpc>
              <a:spcBef>
                <a:spcPts val="0"/>
              </a:spcBef>
              <a:spcAft>
                <a:spcPts val="0"/>
              </a:spcAft>
              <a:buSzPts val="1800"/>
              <a:buChar char="●"/>
            </a:pPr>
            <a:r>
              <a:rPr lang="en"/>
              <a:t>Examining the 10 to 15 hours of EEG data through visual analysis is time-consuming</a:t>
            </a:r>
            <a:endParaRPr/>
          </a:p>
          <a:p>
            <a:pPr indent="-342900" lvl="0" marL="457200" rtl="0" algn="l">
              <a:lnSpc>
                <a:spcPct val="115000"/>
              </a:lnSpc>
              <a:spcBef>
                <a:spcPts val="0"/>
              </a:spcBef>
              <a:spcAft>
                <a:spcPts val="0"/>
              </a:spcAft>
              <a:buSzPts val="1800"/>
              <a:buChar char="●"/>
            </a:pPr>
            <a:r>
              <a:rPr lang="en"/>
              <a:t>Our software tool streamlines this process for neurologists</a:t>
            </a:r>
            <a:endParaRPr/>
          </a:p>
          <a:p>
            <a:pPr indent="-342900" lvl="0" marL="457200" rtl="0" algn="l">
              <a:lnSpc>
                <a:spcPct val="115000"/>
              </a:lnSpc>
              <a:spcBef>
                <a:spcPts val="0"/>
              </a:spcBef>
              <a:spcAft>
                <a:spcPts val="0"/>
              </a:spcAft>
              <a:buSzPts val="1800"/>
              <a:buChar char="●"/>
            </a:pPr>
            <a:r>
              <a:rPr lang="en"/>
              <a:t>Enables automated localisation of seizure</a:t>
            </a:r>
            <a:endParaRPr/>
          </a:p>
          <a:p>
            <a:pPr indent="-342900" lvl="0" marL="457200" rtl="0" algn="l">
              <a:lnSpc>
                <a:spcPct val="115000"/>
              </a:lnSpc>
              <a:spcBef>
                <a:spcPts val="0"/>
              </a:spcBef>
              <a:spcAft>
                <a:spcPts val="0"/>
              </a:spcAft>
              <a:buSzPts val="1800"/>
              <a:buChar char="●"/>
            </a:pPr>
            <a:r>
              <a:rPr lang="en"/>
              <a:t>Provides interpretation to the decision made by the CNN model</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SzPts val="1800"/>
              <a:buNone/>
            </a:pPr>
            <a:r>
              <a:t/>
            </a:r>
            <a:endParaRPr/>
          </a:p>
        </p:txBody>
      </p:sp>
      <p:sp>
        <p:nvSpPr>
          <p:cNvPr id="84" name="Google Shape;84;p15"/>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85" name="Google Shape;85;p15"/>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86" name="Google Shape;86;p15"/>
          <p:cNvSpPr txBox="1"/>
          <p:nvPr>
            <p:ph idx="2"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87" name="Google Shape;87;p15"/>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Automation of Threshold Fixing for Time Prediction Algorithm</a:t>
            </a:r>
            <a:endParaRPr b="1" sz="2880"/>
          </a:p>
        </p:txBody>
      </p:sp>
      <p:sp>
        <p:nvSpPr>
          <p:cNvPr id="356" name="Google Shape;356;p42"/>
          <p:cNvSpPr txBox="1"/>
          <p:nvPr>
            <p:ph idx="1" type="body"/>
          </p:nvPr>
        </p:nvSpPr>
        <p:spPr>
          <a:xfrm>
            <a:off x="311700" y="1394400"/>
            <a:ext cx="8520600" cy="318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IQR (Interquartile Range):</a:t>
            </a:r>
            <a:endParaRPr/>
          </a:p>
          <a:p>
            <a:pPr indent="-342900" lvl="1" marL="914400" rtl="0" algn="l">
              <a:spcBef>
                <a:spcPts val="0"/>
              </a:spcBef>
              <a:spcAft>
                <a:spcPts val="0"/>
              </a:spcAft>
              <a:buSzPts val="1800"/>
              <a:buChar char="○"/>
            </a:pPr>
            <a:r>
              <a:rPr lang="en" sz="1800"/>
              <a:t>Captures spread by computing Q1 and Q3.</a:t>
            </a:r>
            <a:endParaRPr sz="1800"/>
          </a:p>
          <a:p>
            <a:pPr indent="0" lvl="0" marL="914400" rtl="0" algn="l">
              <a:spcBef>
                <a:spcPts val="1200"/>
              </a:spcBef>
              <a:spcAft>
                <a:spcPts val="0"/>
              </a:spcAft>
              <a:buNone/>
            </a:pPr>
            <a:r>
              <a:rPr lang="en" sz="1800"/>
              <a:t>IQR = Q3 − Q1, where Q3 is 75th percentile and Q1 is 25th percentile</a:t>
            </a:r>
            <a:endParaRPr sz="1800"/>
          </a:p>
          <a:p>
            <a:pPr indent="-342900" lvl="0" marL="457200" rtl="0" algn="l">
              <a:spcBef>
                <a:spcPts val="1200"/>
              </a:spcBef>
              <a:spcAft>
                <a:spcPts val="0"/>
              </a:spcAft>
              <a:buSzPts val="1800"/>
              <a:buChar char="●"/>
            </a:pPr>
            <a:r>
              <a:rPr lang="en"/>
              <a:t>Skewness:</a:t>
            </a:r>
            <a:endParaRPr/>
          </a:p>
          <a:p>
            <a:pPr indent="-342900" lvl="1" marL="914400" rtl="0" algn="l">
              <a:spcBef>
                <a:spcPts val="0"/>
              </a:spcBef>
              <a:spcAft>
                <a:spcPts val="0"/>
              </a:spcAft>
              <a:buSzPts val="1800"/>
              <a:buChar char="○"/>
            </a:pPr>
            <a:r>
              <a:rPr lang="en" sz="1800"/>
              <a:t>A measure of signal distribution asymmetry that affects the threshold’s appropriate shift.</a:t>
            </a:r>
            <a:endParaRPr sz="1800"/>
          </a:p>
        </p:txBody>
      </p:sp>
      <p:sp>
        <p:nvSpPr>
          <p:cNvPr id="357" name="Google Shape;357;p42"/>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358" name="Google Shape;358;p42"/>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359" name="Google Shape;359;p42"/>
          <p:cNvSpPr txBox="1"/>
          <p:nvPr/>
        </p:nvSpPr>
        <p:spPr>
          <a:xfrm>
            <a:off x="4835525" y="3542425"/>
            <a:ext cx="4170300" cy="9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Xi is the EEG value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μ is the mean</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N is the number of samples.</a:t>
            </a:r>
            <a:endParaRPr sz="1800">
              <a:solidFill>
                <a:schemeClr val="dk1"/>
              </a:solidFill>
              <a:latin typeface="Open Sans"/>
              <a:ea typeface="Open Sans"/>
              <a:cs typeface="Open Sans"/>
              <a:sym typeface="Open Sans"/>
            </a:endParaRPr>
          </a:p>
        </p:txBody>
      </p:sp>
      <p:pic>
        <p:nvPicPr>
          <p:cNvPr id="360" name="Google Shape;360;p42"/>
          <p:cNvPicPr preferRelativeResize="0"/>
          <p:nvPr/>
        </p:nvPicPr>
        <p:blipFill>
          <a:blip r:embed="rId3">
            <a:alphaModFix/>
          </a:blip>
          <a:stretch>
            <a:fillRect/>
          </a:stretch>
        </p:blipFill>
        <p:spPr>
          <a:xfrm>
            <a:off x="1001425" y="3762128"/>
            <a:ext cx="3107425" cy="758775"/>
          </a:xfrm>
          <a:prstGeom prst="rect">
            <a:avLst/>
          </a:prstGeom>
          <a:noFill/>
          <a:ln>
            <a:noFill/>
          </a:ln>
        </p:spPr>
      </p:pic>
      <p:sp>
        <p:nvSpPr>
          <p:cNvPr id="361" name="Google Shape;361;p42"/>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Automation of Threshold Fixing for Time Prediction Algorithm</a:t>
            </a:r>
            <a:endParaRPr b="1" sz="2880"/>
          </a:p>
        </p:txBody>
      </p:sp>
      <p:sp>
        <p:nvSpPr>
          <p:cNvPr id="367" name="Google Shape;367;p43"/>
          <p:cNvSpPr txBox="1"/>
          <p:nvPr>
            <p:ph idx="1" type="body"/>
          </p:nvPr>
        </p:nvSpPr>
        <p:spPr>
          <a:xfrm>
            <a:off x="311700" y="1394400"/>
            <a:ext cx="8520600" cy="318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base threshold is adaptively tuned by adding an auto-correction factor that is calculated using these features:</a:t>
            </a:r>
            <a:endParaRPr/>
          </a:p>
          <a:p>
            <a:pPr indent="457200" lvl="0" marL="457200" rtl="0" algn="l">
              <a:spcBef>
                <a:spcPts val="1200"/>
              </a:spcBef>
              <a:spcAft>
                <a:spcPts val="0"/>
              </a:spcAft>
              <a:buNone/>
            </a:pPr>
            <a:r>
              <a:rPr lang="en"/>
              <a:t>Correction = 0.05 · log(1 + IQR) · tanh(Skewness)</a:t>
            </a:r>
            <a:endParaRPr/>
          </a:p>
          <a:p>
            <a:pPr indent="-342900" lvl="0" marL="457200" rtl="0" algn="l">
              <a:spcBef>
                <a:spcPts val="1200"/>
              </a:spcBef>
              <a:spcAft>
                <a:spcPts val="0"/>
              </a:spcAft>
              <a:buSzPts val="1800"/>
              <a:buChar char="●"/>
            </a:pPr>
            <a:r>
              <a:rPr lang="en"/>
              <a:t>The final threshold is calculated as,</a:t>
            </a:r>
            <a:endParaRPr/>
          </a:p>
          <a:p>
            <a:pPr indent="457200" lvl="0" marL="457200" rtl="0" algn="l">
              <a:spcBef>
                <a:spcPts val="1200"/>
              </a:spcBef>
              <a:spcAft>
                <a:spcPts val="0"/>
              </a:spcAft>
              <a:buNone/>
            </a:pPr>
            <a:r>
              <a:rPr lang="en"/>
              <a:t>Final Threshold = α · TGMM + (1 − α) · TMAD + Correction</a:t>
            </a:r>
            <a:endParaRPr/>
          </a:p>
          <a:p>
            <a:pPr indent="0" lvl="0" marL="914400" rtl="0" algn="l">
              <a:spcBef>
                <a:spcPts val="1200"/>
              </a:spcBef>
              <a:spcAft>
                <a:spcPts val="1200"/>
              </a:spcAft>
              <a:buNone/>
            </a:pPr>
            <a:r>
              <a:rPr lang="en"/>
              <a:t>w</a:t>
            </a:r>
            <a:r>
              <a:rPr lang="en"/>
              <a:t>here, α is the weight parameter balancing GMM and MAD 	thresholds</a:t>
            </a:r>
            <a:endParaRPr/>
          </a:p>
        </p:txBody>
      </p:sp>
      <p:sp>
        <p:nvSpPr>
          <p:cNvPr id="368" name="Google Shape;368;p43"/>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369" name="Google Shape;369;p43"/>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43"/>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Automation of Threshold Fixing for Time Prediction Algorithm</a:t>
            </a:r>
            <a:endParaRPr b="1" sz="2880"/>
          </a:p>
        </p:txBody>
      </p:sp>
      <p:sp>
        <p:nvSpPr>
          <p:cNvPr id="376" name="Google Shape;376;p44"/>
          <p:cNvSpPr txBox="1"/>
          <p:nvPr>
            <p:ph idx="1" type="body"/>
          </p:nvPr>
        </p:nvSpPr>
        <p:spPr>
          <a:xfrm>
            <a:off x="311700" y="1394400"/>
            <a:ext cx="8520600" cy="318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After identifying a statistical threshold using preictal Delta-Alpha-Ratio (DAR) data through GMM, MAD, IQR, and kurtosis ensemble methods, this calibrated threshold is used to refine the CNN model's output.</a:t>
            </a:r>
            <a:endParaRPr/>
          </a:p>
          <a:p>
            <a:pPr indent="-342900" lvl="0" marL="457200" rtl="0" algn="l">
              <a:spcBef>
                <a:spcPts val="0"/>
              </a:spcBef>
              <a:spcAft>
                <a:spcPts val="0"/>
              </a:spcAft>
              <a:buSzPts val="1800"/>
              <a:buChar char="●"/>
            </a:pPr>
            <a:r>
              <a:rPr lang="en"/>
              <a:t>The CNN model predicts seizure likelihood for each EEG frame.</a:t>
            </a:r>
            <a:endParaRPr/>
          </a:p>
          <a:p>
            <a:pPr indent="-342900" lvl="0" marL="457200" rtl="0" algn="l">
              <a:spcBef>
                <a:spcPts val="0"/>
              </a:spcBef>
              <a:spcAft>
                <a:spcPts val="0"/>
              </a:spcAft>
              <a:buSzPts val="1800"/>
              <a:buChar char="●"/>
            </a:pPr>
            <a:r>
              <a:rPr lang="en"/>
              <a:t>Instead of using an arbitrary fixed threshold (e.g., 0.5), the calibrated, patient-specific threshold is applied to convert continuous prediction scores into binary labels (0 or 1).</a:t>
            </a:r>
            <a:endParaRPr/>
          </a:p>
        </p:txBody>
      </p:sp>
      <p:sp>
        <p:nvSpPr>
          <p:cNvPr id="377" name="Google Shape;377;p44"/>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378" name="Google Shape;378;p44"/>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44"/>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Automation of Threshold Fixing for Time Prediction Algorithm</a:t>
            </a:r>
            <a:endParaRPr b="1" sz="2880"/>
          </a:p>
        </p:txBody>
      </p:sp>
      <p:sp>
        <p:nvSpPr>
          <p:cNvPr id="385" name="Google Shape;385;p45"/>
          <p:cNvSpPr txBox="1"/>
          <p:nvPr>
            <p:ph idx="1" type="body"/>
          </p:nvPr>
        </p:nvSpPr>
        <p:spPr>
          <a:xfrm>
            <a:off x="311700" y="1394400"/>
            <a:ext cx="8520600" cy="318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This ensures:</a:t>
            </a:r>
            <a:endParaRPr/>
          </a:p>
          <a:p>
            <a:pPr indent="-342900" lvl="1" marL="914400" rtl="0" algn="l">
              <a:spcBef>
                <a:spcPts val="0"/>
              </a:spcBef>
              <a:spcAft>
                <a:spcPts val="0"/>
              </a:spcAft>
              <a:buSzPts val="1800"/>
              <a:buChar char="○"/>
            </a:pPr>
            <a:r>
              <a:rPr lang="en" sz="1800"/>
              <a:t>Alignment between DAR-based seizure zones and CNN predictions</a:t>
            </a:r>
            <a:endParaRPr sz="1800"/>
          </a:p>
          <a:p>
            <a:pPr indent="-342900" lvl="1" marL="914400" rtl="0" algn="l">
              <a:spcBef>
                <a:spcPts val="0"/>
              </a:spcBef>
              <a:spcAft>
                <a:spcPts val="0"/>
              </a:spcAft>
              <a:buSzPts val="1800"/>
              <a:buChar char="○"/>
            </a:pPr>
            <a:r>
              <a:rPr lang="en" sz="1800"/>
              <a:t>Adaptability across patients with varying EEG dynamics</a:t>
            </a:r>
            <a:endParaRPr sz="1800"/>
          </a:p>
          <a:p>
            <a:pPr indent="-342900" lvl="1" marL="914400" rtl="0" algn="l">
              <a:spcBef>
                <a:spcPts val="0"/>
              </a:spcBef>
              <a:spcAft>
                <a:spcPts val="0"/>
              </a:spcAft>
              <a:buSzPts val="1800"/>
              <a:buChar char="○"/>
            </a:pPr>
            <a:r>
              <a:rPr lang="en" sz="1800"/>
              <a:t>Minimized false alarms and improved temporal accuracy</a:t>
            </a:r>
            <a:endParaRPr sz="1800"/>
          </a:p>
          <a:p>
            <a:pPr indent="-342900" lvl="0" marL="457200" rtl="0" algn="l">
              <a:spcBef>
                <a:spcPts val="0"/>
              </a:spcBef>
              <a:spcAft>
                <a:spcPts val="0"/>
              </a:spcAft>
              <a:buSzPts val="1800"/>
              <a:buChar char="●"/>
            </a:pPr>
            <a:r>
              <a:rPr lang="en"/>
              <a:t>Once predictions are binarized using this threshold:</a:t>
            </a:r>
            <a:endParaRPr/>
          </a:p>
          <a:p>
            <a:pPr indent="-342900" lvl="1" marL="914400" rtl="0" algn="l">
              <a:spcBef>
                <a:spcPts val="0"/>
              </a:spcBef>
              <a:spcAft>
                <a:spcPts val="0"/>
              </a:spcAft>
              <a:buSzPts val="1800"/>
              <a:buChar char="○"/>
            </a:pPr>
            <a:r>
              <a:rPr lang="en" sz="1800"/>
              <a:t>Consecutive or closely spaced seizure-labeled frames are merged</a:t>
            </a:r>
            <a:endParaRPr sz="1800"/>
          </a:p>
          <a:p>
            <a:pPr indent="-342900" lvl="1" marL="914400" rtl="0" algn="l">
              <a:spcBef>
                <a:spcPts val="0"/>
              </a:spcBef>
              <a:spcAft>
                <a:spcPts val="0"/>
              </a:spcAft>
              <a:buSzPts val="1800"/>
              <a:buChar char="○"/>
            </a:pPr>
            <a:r>
              <a:rPr lang="en" sz="1800"/>
              <a:t>Short noisy predictions (e.g., &lt;10 seconds) are discarded</a:t>
            </a:r>
            <a:endParaRPr sz="1800"/>
          </a:p>
          <a:p>
            <a:pPr indent="-342900" lvl="0" marL="457200" rtl="0" algn="l">
              <a:spcBef>
                <a:spcPts val="0"/>
              </a:spcBef>
              <a:spcAft>
                <a:spcPts val="0"/>
              </a:spcAft>
              <a:buSzPts val="1800"/>
              <a:buChar char="●"/>
            </a:pPr>
            <a:r>
              <a:rPr lang="en"/>
              <a:t>The final output is a list of precise seizure intervals</a:t>
            </a:r>
            <a:endParaRPr/>
          </a:p>
        </p:txBody>
      </p:sp>
      <p:sp>
        <p:nvSpPr>
          <p:cNvPr id="386" name="Google Shape;386;p45"/>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387" name="Google Shape;387;p45"/>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45"/>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6"/>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394" name="Google Shape;394;p46"/>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395" name="Google Shape;395;p46"/>
          <p:cNvGraphicFramePr/>
          <p:nvPr/>
        </p:nvGraphicFramePr>
        <p:xfrm>
          <a:off x="952500" y="1428750"/>
          <a:ext cx="3000000" cy="3000000"/>
        </p:xfrm>
        <a:graphic>
          <a:graphicData uri="http://schemas.openxmlformats.org/drawingml/2006/table">
            <a:tbl>
              <a:tblPr>
                <a:noFill/>
                <a:tableStyleId>{32F9024E-B98C-4C18-A114-2D29C035411D}</a:tableStyleId>
              </a:tblPr>
              <a:tblGrid>
                <a:gridCol w="2247900"/>
                <a:gridCol w="4991100"/>
              </a:tblGrid>
              <a:tr h="381000">
                <a:tc>
                  <a:txBody>
                    <a:bodyPr/>
                    <a:lstStyle/>
                    <a:p>
                      <a:pPr indent="0" lvl="0" marL="0" rtl="0" algn="l">
                        <a:spcBef>
                          <a:spcPts val="0"/>
                        </a:spcBef>
                        <a:spcAft>
                          <a:spcPts val="0"/>
                        </a:spcAft>
                        <a:buNone/>
                      </a:pPr>
                      <a:r>
                        <a:rPr lang="en"/>
                        <a:t>Patient</a:t>
                      </a:r>
                      <a:r>
                        <a:rPr lang="en"/>
                        <a:t> number</a:t>
                      </a:r>
                      <a:endParaRPr/>
                    </a:p>
                  </a:txBody>
                  <a:tcPr marT="91425" marB="91425" marR="91425" marL="91425"/>
                </a:tc>
                <a:tc>
                  <a:txBody>
                    <a:bodyPr/>
                    <a:lstStyle/>
                    <a:p>
                      <a:pPr indent="0" lvl="0" marL="0" rtl="0" algn="l">
                        <a:spcBef>
                          <a:spcPts val="0"/>
                        </a:spcBef>
                        <a:spcAft>
                          <a:spcPts val="0"/>
                        </a:spcAft>
                        <a:buNone/>
                      </a:pPr>
                      <a:r>
                        <a:rPr lang="en"/>
                        <a:t>Threshold calculated using the statistical approach</a:t>
                      </a:r>
                      <a:endParaRPr/>
                    </a:p>
                  </a:txBody>
                  <a:tcPr marT="91425" marB="91425" marR="91425" marL="91425"/>
                </a:tc>
              </a:tr>
              <a:tr h="425725">
                <a:tc>
                  <a:txBody>
                    <a:bodyPr/>
                    <a:lstStyle/>
                    <a:p>
                      <a:pPr indent="0" lvl="0" marL="0" rtl="0" algn="l">
                        <a:spcBef>
                          <a:spcPts val="0"/>
                        </a:spcBef>
                        <a:spcAft>
                          <a:spcPts val="0"/>
                        </a:spcAft>
                        <a:buNone/>
                      </a:pPr>
                      <a:r>
                        <a:rPr lang="en"/>
                        <a:t>Patient 1</a:t>
                      </a:r>
                      <a:endParaRPr/>
                    </a:p>
                  </a:txBody>
                  <a:tcPr marT="91425" marB="91425" marR="91425" marL="91425"/>
                </a:tc>
                <a:tc>
                  <a:txBody>
                    <a:bodyPr/>
                    <a:lstStyle/>
                    <a:p>
                      <a:pPr indent="0" lvl="0" marL="0" rtl="0" algn="l">
                        <a:spcBef>
                          <a:spcPts val="0"/>
                        </a:spcBef>
                        <a:spcAft>
                          <a:spcPts val="0"/>
                        </a:spcAft>
                        <a:buNone/>
                      </a:pPr>
                      <a:r>
                        <a:rPr lang="en"/>
                        <a:t>0.76</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Patient 3</a:t>
                      </a:r>
                      <a:endParaRPr/>
                    </a:p>
                  </a:txBody>
                  <a:tcPr marT="91425" marB="91425" marR="91425" marL="91425"/>
                </a:tc>
                <a:tc>
                  <a:txBody>
                    <a:bodyPr/>
                    <a:lstStyle/>
                    <a:p>
                      <a:pPr indent="0" lvl="0" marL="0" rtl="0" algn="l">
                        <a:spcBef>
                          <a:spcPts val="0"/>
                        </a:spcBef>
                        <a:spcAft>
                          <a:spcPts val="0"/>
                        </a:spcAft>
                        <a:buNone/>
                      </a:pPr>
                      <a:r>
                        <a:rPr lang="en"/>
                        <a:t>0.73</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Patient 5</a:t>
                      </a:r>
                      <a:endParaRPr/>
                    </a:p>
                  </a:txBody>
                  <a:tcPr marT="91425" marB="91425" marR="91425" marL="91425"/>
                </a:tc>
                <a:tc>
                  <a:txBody>
                    <a:bodyPr/>
                    <a:lstStyle/>
                    <a:p>
                      <a:pPr indent="0" lvl="0" marL="0" rtl="0" algn="l">
                        <a:spcBef>
                          <a:spcPts val="0"/>
                        </a:spcBef>
                        <a:spcAft>
                          <a:spcPts val="0"/>
                        </a:spcAft>
                        <a:buNone/>
                      </a:pPr>
                      <a:r>
                        <a:rPr lang="en"/>
                        <a:t>0.89</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Patient 11</a:t>
                      </a:r>
                      <a:endParaRPr/>
                    </a:p>
                  </a:txBody>
                  <a:tcPr marT="91425" marB="91425" marR="91425" marL="91425"/>
                </a:tc>
                <a:tc>
                  <a:txBody>
                    <a:bodyPr/>
                    <a:lstStyle/>
                    <a:p>
                      <a:pPr indent="0" lvl="0" marL="0" rtl="0" algn="l">
                        <a:spcBef>
                          <a:spcPts val="0"/>
                        </a:spcBef>
                        <a:spcAft>
                          <a:spcPts val="0"/>
                        </a:spcAft>
                        <a:buNone/>
                      </a:pPr>
                      <a:r>
                        <a:rPr lang="en"/>
                        <a:t>0.73</a:t>
                      </a:r>
                      <a:endParaRPr/>
                    </a:p>
                  </a:txBody>
                  <a:tcPr marT="91425" marB="91425" marR="91425" marL="91425"/>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Patient 22</a:t>
                      </a:r>
                      <a:endParaRPr/>
                    </a:p>
                  </a:txBody>
                  <a:tcPr marT="91425" marB="91425" marR="91425" marL="91425"/>
                </a:tc>
                <a:tc>
                  <a:txBody>
                    <a:bodyPr/>
                    <a:lstStyle/>
                    <a:p>
                      <a:pPr indent="0" lvl="0" marL="0" rtl="0" algn="l">
                        <a:spcBef>
                          <a:spcPts val="0"/>
                        </a:spcBef>
                        <a:spcAft>
                          <a:spcPts val="0"/>
                        </a:spcAft>
                        <a:buNone/>
                      </a:pPr>
                      <a:r>
                        <a:rPr lang="en"/>
                        <a:t>0.78</a:t>
                      </a:r>
                      <a:endParaRPr/>
                    </a:p>
                  </a:txBody>
                  <a:tcPr marT="91425" marB="91425" marR="91425" marL="91425"/>
                </a:tc>
              </a:tr>
            </a:tbl>
          </a:graphicData>
        </a:graphic>
      </p:graphicFrame>
      <p:sp>
        <p:nvSpPr>
          <p:cNvPr id="396" name="Google Shape;396;p46"/>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7"/>
          <p:cNvPicPr preferRelativeResize="0"/>
          <p:nvPr/>
        </p:nvPicPr>
        <p:blipFill>
          <a:blip r:embed="rId3">
            <a:alphaModFix/>
          </a:blip>
          <a:stretch>
            <a:fillRect/>
          </a:stretch>
        </p:blipFill>
        <p:spPr>
          <a:xfrm>
            <a:off x="83225" y="293075"/>
            <a:ext cx="4388726" cy="2548525"/>
          </a:xfrm>
          <a:prstGeom prst="rect">
            <a:avLst/>
          </a:prstGeom>
          <a:noFill/>
          <a:ln>
            <a:noFill/>
          </a:ln>
        </p:spPr>
      </p:pic>
      <p:pic>
        <p:nvPicPr>
          <p:cNvPr id="402" name="Google Shape;402;p47"/>
          <p:cNvPicPr preferRelativeResize="0"/>
          <p:nvPr/>
        </p:nvPicPr>
        <p:blipFill>
          <a:blip r:embed="rId4">
            <a:alphaModFix/>
          </a:blip>
          <a:stretch>
            <a:fillRect/>
          </a:stretch>
        </p:blipFill>
        <p:spPr>
          <a:xfrm>
            <a:off x="4803450" y="378550"/>
            <a:ext cx="4258850" cy="2463050"/>
          </a:xfrm>
          <a:prstGeom prst="rect">
            <a:avLst/>
          </a:prstGeom>
          <a:noFill/>
          <a:ln>
            <a:noFill/>
          </a:ln>
        </p:spPr>
      </p:pic>
      <p:sp>
        <p:nvSpPr>
          <p:cNvPr id="403" name="Google Shape;403;p47"/>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7"/>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405" name="Google Shape;405;p47"/>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47"/>
          <p:cNvSpPr txBox="1"/>
          <p:nvPr/>
        </p:nvSpPr>
        <p:spPr>
          <a:xfrm>
            <a:off x="130450" y="2998425"/>
            <a:ext cx="4388700" cy="11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Time prediction made by using </a:t>
            </a:r>
            <a:r>
              <a:rPr lang="en" sz="1800">
                <a:solidFill>
                  <a:schemeClr val="dk1"/>
                </a:solidFill>
                <a:latin typeface="Open Sans"/>
                <a:ea typeface="Open Sans"/>
                <a:cs typeface="Open Sans"/>
                <a:sym typeface="Open Sans"/>
              </a:rPr>
              <a:t>the threshold that was calculated using statistical methods which was 0.76 for patient 1</a:t>
            </a:r>
            <a:endParaRPr sz="1800">
              <a:solidFill>
                <a:schemeClr val="dk1"/>
              </a:solidFill>
              <a:latin typeface="Open Sans"/>
              <a:ea typeface="Open Sans"/>
              <a:cs typeface="Open Sans"/>
              <a:sym typeface="Open Sans"/>
            </a:endParaRPr>
          </a:p>
        </p:txBody>
      </p:sp>
      <p:sp>
        <p:nvSpPr>
          <p:cNvPr id="407" name="Google Shape;407;p47"/>
          <p:cNvSpPr txBox="1"/>
          <p:nvPr/>
        </p:nvSpPr>
        <p:spPr>
          <a:xfrm>
            <a:off x="4803450" y="3054350"/>
            <a:ext cx="4258800" cy="15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Time prediction made by using the threshold that was calculated using statistical methods which was 0.89 for patient 5</a:t>
            </a:r>
            <a:endParaRPr sz="1800">
              <a:solidFill>
                <a:schemeClr val="dk1"/>
              </a:solidFill>
              <a:latin typeface="Open Sans"/>
              <a:ea typeface="Open Sans"/>
              <a:cs typeface="Open Sans"/>
              <a:sym typeface="Open Sans"/>
            </a:endParaRPr>
          </a:p>
        </p:txBody>
      </p:sp>
      <p:sp>
        <p:nvSpPr>
          <p:cNvPr id="408" name="Google Shape;408;p47"/>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p48"/>
          <p:cNvPicPr preferRelativeResize="0"/>
          <p:nvPr/>
        </p:nvPicPr>
        <p:blipFill>
          <a:blip r:embed="rId3">
            <a:alphaModFix/>
          </a:blip>
          <a:stretch>
            <a:fillRect/>
          </a:stretch>
        </p:blipFill>
        <p:spPr>
          <a:xfrm>
            <a:off x="152400" y="752100"/>
            <a:ext cx="8729951" cy="3333850"/>
          </a:xfrm>
          <a:prstGeom prst="rect">
            <a:avLst/>
          </a:prstGeom>
          <a:noFill/>
          <a:ln>
            <a:noFill/>
          </a:ln>
        </p:spPr>
      </p:pic>
      <p:sp>
        <p:nvSpPr>
          <p:cNvPr id="414" name="Google Shape;414;p48"/>
          <p:cNvSpPr txBox="1"/>
          <p:nvPr/>
        </p:nvSpPr>
        <p:spPr>
          <a:xfrm>
            <a:off x="1939775" y="4294700"/>
            <a:ext cx="5881500" cy="4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Plot with the predicted time highlighted in blue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415" name="Google Shape;415;p48"/>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48"/>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417" name="Google Shape;417;p48"/>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Explainable AI Model - SHAP</a:t>
            </a:r>
            <a:endParaRPr/>
          </a:p>
        </p:txBody>
      </p:sp>
      <p:sp>
        <p:nvSpPr>
          <p:cNvPr id="423" name="Google Shape;423;p4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342900" lvl="0" marL="457200" rtl="0" algn="l">
              <a:lnSpc>
                <a:spcPct val="100000"/>
              </a:lnSpc>
              <a:spcBef>
                <a:spcPts val="0"/>
              </a:spcBef>
              <a:spcAft>
                <a:spcPts val="0"/>
              </a:spcAft>
              <a:buSzPts val="1800"/>
              <a:buFont typeface="Open Sans"/>
              <a:buChar char="●"/>
            </a:pPr>
            <a:r>
              <a:rPr lang="en"/>
              <a:t>SHAP (SHapley Additive exPlanations) is a model-agnostic interpretability technique based on cooperative game theory. It assigns each feature an importance value for a particular prediction.</a:t>
            </a:r>
            <a:endParaRPr/>
          </a:p>
          <a:p>
            <a:pPr indent="-342900" lvl="0" marL="457200" rtl="0" algn="l">
              <a:lnSpc>
                <a:spcPct val="100000"/>
              </a:lnSpc>
              <a:spcBef>
                <a:spcPts val="0"/>
              </a:spcBef>
              <a:spcAft>
                <a:spcPts val="0"/>
              </a:spcAft>
              <a:buSzPts val="1800"/>
              <a:buFont typeface="Open Sans"/>
              <a:buChar char="●"/>
            </a:pPr>
            <a:r>
              <a:rPr lang="en"/>
              <a:t>It provides global and local insights into model behavior while maintaining consistency and fairness in feature attribution.</a:t>
            </a:r>
            <a:endParaRPr/>
          </a:p>
          <a:p>
            <a:pPr indent="-342900" lvl="0" marL="457200" rtl="0" algn="l">
              <a:lnSpc>
                <a:spcPct val="100000"/>
              </a:lnSpc>
              <a:spcBef>
                <a:spcPts val="0"/>
              </a:spcBef>
              <a:spcAft>
                <a:spcPts val="0"/>
              </a:spcAft>
              <a:buSzPts val="1800"/>
              <a:buFont typeface="Open Sans"/>
              <a:buChar char="●"/>
            </a:pPr>
            <a:r>
              <a:rPr lang="en"/>
              <a:t>SHAP calculates the marginal contribution of each feature by evaluating all possible combinations (feature coalitions), ensuring each feature’s impact is fairly represented.</a:t>
            </a:r>
            <a:endParaRPr/>
          </a:p>
          <a:p>
            <a:pPr indent="-342900" lvl="0" marL="457200" rtl="0" algn="l">
              <a:lnSpc>
                <a:spcPct val="100000"/>
              </a:lnSpc>
              <a:spcBef>
                <a:spcPts val="0"/>
              </a:spcBef>
              <a:spcAft>
                <a:spcPts val="0"/>
              </a:spcAft>
              <a:buSzPts val="1800"/>
              <a:buFont typeface="Open Sans"/>
              <a:buChar char="●"/>
            </a:pPr>
            <a:r>
              <a:rPr lang="en"/>
              <a:t>By aggregating SHAP values over many samples, we obtain a global view of which features consistently influence model predictions.</a:t>
            </a:r>
            <a:endParaRPr/>
          </a:p>
          <a:p>
            <a:pPr indent="-342900" lvl="0" marL="457200" rtl="0" algn="l">
              <a:lnSpc>
                <a:spcPct val="100000"/>
              </a:lnSpc>
              <a:spcBef>
                <a:spcPts val="0"/>
              </a:spcBef>
              <a:spcAft>
                <a:spcPts val="0"/>
              </a:spcAft>
              <a:buSzPts val="1800"/>
              <a:buFont typeface="Open Sans"/>
              <a:buChar char="●"/>
            </a:pPr>
            <a:r>
              <a:rPr lang="en"/>
              <a:t>Helps identify most influential EEG biomarkers or frequency bands in seizure prediction.</a:t>
            </a:r>
            <a:endParaRPr/>
          </a:p>
          <a:p>
            <a:pPr indent="-317500" lvl="0" marL="457200" rtl="0" algn="l">
              <a:lnSpc>
                <a:spcPct val="100000"/>
              </a:lnSpc>
              <a:spcBef>
                <a:spcPts val="0"/>
              </a:spcBef>
              <a:spcAft>
                <a:spcPts val="0"/>
              </a:spcAft>
              <a:buSzPts val="1400"/>
              <a:buFont typeface="Arial"/>
              <a:buChar char="●"/>
            </a:pPr>
            <a:r>
              <a:rPr lang="en"/>
              <a:t>SHAP KernelExplainer was used in this study as a model-agnostic approach to interpret the CNN's predictions.</a:t>
            </a:r>
            <a:endParaRPr/>
          </a:p>
        </p:txBody>
      </p:sp>
      <p:sp>
        <p:nvSpPr>
          <p:cNvPr id="424" name="Google Shape;424;p49"/>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425" name="Google Shape;425;p49"/>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49"/>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Explainable AI Model - SHAP</a:t>
            </a:r>
            <a:endParaRPr/>
          </a:p>
        </p:txBody>
      </p:sp>
      <p:sp>
        <p:nvSpPr>
          <p:cNvPr id="432" name="Google Shape;432;p50"/>
          <p:cNvSpPr txBox="1"/>
          <p:nvPr>
            <p:ph idx="1" type="body"/>
          </p:nvPr>
        </p:nvSpPr>
        <p:spPr>
          <a:xfrm>
            <a:off x="311700" y="2089063"/>
            <a:ext cx="8520600" cy="24903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Interpreting the Plot:</a:t>
            </a:r>
            <a:endParaRPr/>
          </a:p>
          <a:p>
            <a:pPr indent="-342900" lvl="1" marL="914400" rtl="0" algn="l">
              <a:lnSpc>
                <a:spcPct val="100000"/>
              </a:lnSpc>
              <a:spcBef>
                <a:spcPts val="0"/>
              </a:spcBef>
              <a:spcAft>
                <a:spcPts val="0"/>
              </a:spcAft>
              <a:buSzPts val="1800"/>
              <a:buChar char="○"/>
            </a:pPr>
            <a:r>
              <a:rPr lang="en" sz="1800"/>
              <a:t>X-axis (SHAP value) shows how much that feature pushes the prediction higher or lower.</a:t>
            </a:r>
            <a:endParaRPr sz="1800"/>
          </a:p>
          <a:p>
            <a:pPr indent="-342900" lvl="1" marL="914400" rtl="0" algn="l">
              <a:lnSpc>
                <a:spcPct val="100000"/>
              </a:lnSpc>
              <a:spcBef>
                <a:spcPts val="0"/>
              </a:spcBef>
              <a:spcAft>
                <a:spcPts val="0"/>
              </a:spcAft>
              <a:buSzPts val="1800"/>
              <a:buChar char="○"/>
            </a:pPr>
            <a:r>
              <a:rPr lang="en" sz="1800"/>
              <a:t>Color gradient (e.g., red to blue) represents the original feature value.</a:t>
            </a:r>
            <a:endParaRPr sz="1800"/>
          </a:p>
          <a:p>
            <a:pPr indent="-342900" lvl="1" marL="914400" rtl="0" algn="l">
              <a:lnSpc>
                <a:spcPct val="100000"/>
              </a:lnSpc>
              <a:spcBef>
                <a:spcPts val="0"/>
              </a:spcBef>
              <a:spcAft>
                <a:spcPts val="0"/>
              </a:spcAft>
              <a:buSzPts val="1800"/>
              <a:buChar char="○"/>
            </a:pPr>
            <a:r>
              <a:rPr lang="en" sz="1800"/>
              <a:t>A wider spread → higher impact; clustering near zero → minimal influence.</a:t>
            </a:r>
            <a:endParaRPr sz="1800"/>
          </a:p>
          <a:p>
            <a:pPr indent="-342900" lvl="0" marL="457200" rtl="0" algn="l">
              <a:lnSpc>
                <a:spcPct val="100000"/>
              </a:lnSpc>
              <a:spcBef>
                <a:spcPts val="0"/>
              </a:spcBef>
              <a:spcAft>
                <a:spcPts val="0"/>
              </a:spcAft>
              <a:buSzPts val="1800"/>
              <a:buChar char="●"/>
            </a:pPr>
            <a:r>
              <a:rPr lang="en"/>
              <a:t>SHAP allows doctors to see global trends across patients.</a:t>
            </a:r>
            <a:endParaRPr sz="1800"/>
          </a:p>
          <a:p>
            <a:pPr indent="0" lvl="0" marL="0" rtl="0" algn="l">
              <a:lnSpc>
                <a:spcPct val="100000"/>
              </a:lnSpc>
              <a:spcBef>
                <a:spcPts val="0"/>
              </a:spcBef>
              <a:spcAft>
                <a:spcPts val="0"/>
              </a:spcAft>
              <a:buNone/>
            </a:pPr>
            <a:r>
              <a:t/>
            </a:r>
            <a:endParaRPr/>
          </a:p>
        </p:txBody>
      </p:sp>
      <p:sp>
        <p:nvSpPr>
          <p:cNvPr id="433" name="Google Shape;433;p50"/>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434" name="Google Shape;434;p50"/>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pic>
        <p:nvPicPr>
          <p:cNvPr id="435" name="Google Shape;435;p50"/>
          <p:cNvPicPr preferRelativeResize="0"/>
          <p:nvPr/>
        </p:nvPicPr>
        <p:blipFill>
          <a:blip r:embed="rId3">
            <a:alphaModFix/>
          </a:blip>
          <a:stretch>
            <a:fillRect/>
          </a:stretch>
        </p:blipFill>
        <p:spPr>
          <a:xfrm>
            <a:off x="2383000" y="1284325"/>
            <a:ext cx="3543300" cy="628650"/>
          </a:xfrm>
          <a:prstGeom prst="rect">
            <a:avLst/>
          </a:prstGeom>
          <a:noFill/>
          <a:ln>
            <a:noFill/>
          </a:ln>
        </p:spPr>
      </p:pic>
      <p:sp>
        <p:nvSpPr>
          <p:cNvPr id="436" name="Google Shape;436;p50"/>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1"/>
          <p:cNvPicPr preferRelativeResize="0"/>
          <p:nvPr/>
        </p:nvPicPr>
        <p:blipFill>
          <a:blip r:embed="rId3">
            <a:alphaModFix/>
          </a:blip>
          <a:stretch>
            <a:fillRect/>
          </a:stretch>
        </p:blipFill>
        <p:spPr>
          <a:xfrm>
            <a:off x="70400" y="0"/>
            <a:ext cx="8432951" cy="4517100"/>
          </a:xfrm>
          <a:prstGeom prst="rect">
            <a:avLst/>
          </a:prstGeom>
          <a:noFill/>
          <a:ln>
            <a:noFill/>
          </a:ln>
        </p:spPr>
      </p:pic>
      <p:sp>
        <p:nvSpPr>
          <p:cNvPr id="442" name="Google Shape;442;p51"/>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443" name="Google Shape;443;p51"/>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51"/>
          <p:cNvSpPr txBox="1"/>
          <p:nvPr/>
        </p:nvSpPr>
        <p:spPr>
          <a:xfrm>
            <a:off x="5241875" y="357150"/>
            <a:ext cx="2834700" cy="13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Feature 11 - C4-P4 is seen to have the most contribution to the final output of the model</a:t>
            </a:r>
            <a:endParaRPr sz="1800">
              <a:solidFill>
                <a:schemeClr val="dk1"/>
              </a:solidFill>
              <a:latin typeface="Open Sans"/>
              <a:ea typeface="Open Sans"/>
              <a:cs typeface="Open Sans"/>
              <a:sym typeface="Open Sans"/>
            </a:endParaRPr>
          </a:p>
        </p:txBody>
      </p:sp>
      <p:sp>
        <p:nvSpPr>
          <p:cNvPr id="445" name="Google Shape;445;p51"/>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93" name="Google Shape;93;p1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To get a better understanding:</a:t>
            </a:r>
            <a:endParaRPr/>
          </a:p>
          <a:p>
            <a:pPr indent="0" lvl="0" marL="457200" rtl="0" algn="l">
              <a:spcBef>
                <a:spcPts val="1200"/>
              </a:spcBef>
              <a:spcAft>
                <a:spcPts val="0"/>
              </a:spcAft>
              <a:buNone/>
            </a:pPr>
            <a:r>
              <a:rPr lang="en"/>
              <a:t>1 hour EEG data = 1 * 60 * 60 * 256</a:t>
            </a:r>
            <a:endParaRPr/>
          </a:p>
          <a:p>
            <a:pPr indent="0" lvl="0" marL="457200" rtl="0" algn="l">
              <a:spcBef>
                <a:spcPts val="1200"/>
              </a:spcBef>
              <a:spcAft>
                <a:spcPts val="0"/>
              </a:spcAft>
              <a:buNone/>
            </a:pPr>
            <a:r>
              <a:rPr lang="en"/>
              <a:t>                              =9,21,600 data points = 3600 sheets</a:t>
            </a:r>
            <a:endParaRPr/>
          </a:p>
          <a:p>
            <a:pPr indent="0" lvl="0" marL="457200" rtl="0" algn="l">
              <a:spcBef>
                <a:spcPts val="1200"/>
              </a:spcBef>
              <a:spcAft>
                <a:spcPts val="0"/>
              </a:spcAft>
              <a:buNone/>
            </a:pPr>
            <a:r>
              <a:rPr lang="en"/>
              <a:t>40 hours EEG data = 9,21,600 * 40</a:t>
            </a:r>
            <a:endParaRPr/>
          </a:p>
          <a:p>
            <a:pPr indent="0" lvl="0" marL="457200" rtl="0" algn="l">
              <a:spcBef>
                <a:spcPts val="1200"/>
              </a:spcBef>
              <a:spcAft>
                <a:spcPts val="0"/>
              </a:spcAft>
              <a:buNone/>
            </a:pPr>
            <a:r>
              <a:rPr lang="en"/>
              <a:t>                                  = 3,68,64,000 data points  = 1,44,000 sheets</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94" name="Google Shape;94;p16"/>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95" name="Google Shape;95;p16"/>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96" name="Google Shape;96;p16"/>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Explainable AI Model - LIME </a:t>
            </a:r>
            <a:endParaRPr b="1" sz="2880"/>
          </a:p>
        </p:txBody>
      </p:sp>
      <p:sp>
        <p:nvSpPr>
          <p:cNvPr id="451" name="Google Shape;451;p52"/>
          <p:cNvSpPr txBox="1"/>
          <p:nvPr/>
        </p:nvSpPr>
        <p:spPr>
          <a:xfrm>
            <a:off x="483350" y="1383725"/>
            <a:ext cx="8244600" cy="282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SHAP gives an overview of how each channel behaves overall.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LIME allows case-by-case breakdowns, mimicking a doctor analyzing an individual patient's snapshot.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Explains the prediction of an individual sample by approximating the model locally.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Perturbs the input sample slightly (e.g., mask or modify EEG channels).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Observes model predictions for these perturbed versions.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Fit a simple, interpretable model (e.g., linear regression) on the perturbed data and predictions.</a:t>
            </a:r>
            <a:endParaRPr sz="1800">
              <a:solidFill>
                <a:schemeClr val="dk1"/>
              </a:solidFill>
              <a:latin typeface="Open Sans"/>
              <a:ea typeface="Open Sans"/>
              <a:cs typeface="Open Sans"/>
              <a:sym typeface="Open Sans"/>
            </a:endParaRPr>
          </a:p>
        </p:txBody>
      </p:sp>
      <p:sp>
        <p:nvSpPr>
          <p:cNvPr id="452" name="Google Shape;452;p52"/>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453" name="Google Shape;453;p52"/>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54" name="Google Shape;454;p52"/>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Explainable AI Model - LIME </a:t>
            </a:r>
            <a:endParaRPr b="1" sz="2880"/>
          </a:p>
        </p:txBody>
      </p:sp>
      <p:sp>
        <p:nvSpPr>
          <p:cNvPr id="460" name="Google Shape;460;p53"/>
          <p:cNvSpPr txBox="1"/>
          <p:nvPr/>
        </p:nvSpPr>
        <p:spPr>
          <a:xfrm>
            <a:off x="483350" y="1383725"/>
            <a:ext cx="8244600" cy="282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surrogate model approximates the black-box model in the vicinity of the original input.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Explains what features (channels) most influenced the prediction for this specific time window.</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Bar plot output: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Features (EEG channels) are shown with weights.</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Positive weight → feature supports the model’s prediction (e.g., seizure).</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Negative weight → feature pushes against the prediction.</a:t>
            </a:r>
            <a:endParaRPr sz="1800">
              <a:solidFill>
                <a:schemeClr val="dk1"/>
              </a:solidFill>
              <a:latin typeface="Open Sans"/>
              <a:ea typeface="Open Sans"/>
              <a:cs typeface="Open Sans"/>
              <a:sym typeface="Open Sans"/>
            </a:endParaRPr>
          </a:p>
        </p:txBody>
      </p:sp>
      <p:sp>
        <p:nvSpPr>
          <p:cNvPr id="461" name="Google Shape;461;p53"/>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462" name="Google Shape;462;p53"/>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63" name="Google Shape;463;p53"/>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Explainable AI Model - LIME </a:t>
            </a:r>
            <a:endParaRPr b="1" sz="2880"/>
          </a:p>
        </p:txBody>
      </p:sp>
      <p:sp>
        <p:nvSpPr>
          <p:cNvPr id="469" name="Google Shape;469;p54"/>
          <p:cNvSpPr txBox="1"/>
          <p:nvPr/>
        </p:nvSpPr>
        <p:spPr>
          <a:xfrm>
            <a:off x="483350" y="1383725"/>
            <a:ext cx="8244600" cy="282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Magnitude of weight shows how strongly the feature impacted the output.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Highlights which channels are most significant at a given moment.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Helps validate whether the model aligns with known seizure patterns.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Doctors can visualize temporal-spatial patterns of seizures and verify if model reasoning makes clinical sense.</a:t>
            </a:r>
            <a:endParaRPr sz="1800">
              <a:solidFill>
                <a:schemeClr val="dk1"/>
              </a:solidFill>
              <a:latin typeface="Open Sans"/>
              <a:ea typeface="Open Sans"/>
              <a:cs typeface="Open Sans"/>
              <a:sym typeface="Open Sans"/>
            </a:endParaRPr>
          </a:p>
        </p:txBody>
      </p:sp>
      <p:sp>
        <p:nvSpPr>
          <p:cNvPr id="470" name="Google Shape;470;p54"/>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471" name="Google Shape;471;p54"/>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72" name="Google Shape;472;p54"/>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55"/>
          <p:cNvPicPr preferRelativeResize="0"/>
          <p:nvPr/>
        </p:nvPicPr>
        <p:blipFill>
          <a:blip r:embed="rId3">
            <a:alphaModFix/>
          </a:blip>
          <a:stretch>
            <a:fillRect/>
          </a:stretch>
        </p:blipFill>
        <p:spPr>
          <a:xfrm>
            <a:off x="137160" y="514350"/>
            <a:ext cx="8869681" cy="4114800"/>
          </a:xfrm>
          <a:prstGeom prst="rect">
            <a:avLst/>
          </a:prstGeom>
          <a:noFill/>
          <a:ln>
            <a:noFill/>
          </a:ln>
        </p:spPr>
      </p:pic>
      <p:sp>
        <p:nvSpPr>
          <p:cNvPr id="478" name="Google Shape;478;p55"/>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479" name="Google Shape;479;p55"/>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80" name="Google Shape;480;p55"/>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Input Data</a:t>
            </a:r>
            <a:endParaRPr/>
          </a:p>
        </p:txBody>
      </p:sp>
      <p:pic>
        <p:nvPicPr>
          <p:cNvPr id="486" name="Google Shape;486;p56"/>
          <p:cNvPicPr preferRelativeResize="0"/>
          <p:nvPr/>
        </p:nvPicPr>
        <p:blipFill>
          <a:blip r:embed="rId3">
            <a:alphaModFix/>
          </a:blip>
          <a:stretch>
            <a:fillRect/>
          </a:stretch>
        </p:blipFill>
        <p:spPr>
          <a:xfrm>
            <a:off x="137160" y="1299625"/>
            <a:ext cx="8869681" cy="1371600"/>
          </a:xfrm>
          <a:prstGeom prst="rect">
            <a:avLst/>
          </a:prstGeom>
          <a:noFill/>
          <a:ln>
            <a:noFill/>
          </a:ln>
        </p:spPr>
      </p:pic>
      <p:sp>
        <p:nvSpPr>
          <p:cNvPr id="487" name="Google Shape;487;p56"/>
          <p:cNvSpPr/>
          <p:nvPr/>
        </p:nvSpPr>
        <p:spPr>
          <a:xfrm>
            <a:off x="113275" y="1528450"/>
            <a:ext cx="8869800" cy="35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488" name="Google Shape;488;p56"/>
          <p:cNvPicPr preferRelativeResize="0"/>
          <p:nvPr/>
        </p:nvPicPr>
        <p:blipFill>
          <a:blip r:embed="rId4">
            <a:alphaModFix/>
          </a:blip>
          <a:stretch>
            <a:fillRect/>
          </a:stretch>
        </p:blipFill>
        <p:spPr>
          <a:xfrm>
            <a:off x="152400" y="2823625"/>
            <a:ext cx="6905625" cy="685800"/>
          </a:xfrm>
          <a:prstGeom prst="rect">
            <a:avLst/>
          </a:prstGeom>
          <a:noFill/>
          <a:ln>
            <a:noFill/>
          </a:ln>
        </p:spPr>
      </p:pic>
      <p:sp>
        <p:nvSpPr>
          <p:cNvPr id="489" name="Google Shape;489;p56"/>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490" name="Google Shape;490;p56"/>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491" name="Google Shape;491;p56"/>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5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Perturbate</a:t>
            </a:r>
            <a:endParaRPr/>
          </a:p>
        </p:txBody>
      </p:sp>
      <p:pic>
        <p:nvPicPr>
          <p:cNvPr id="497" name="Google Shape;497;p57"/>
          <p:cNvPicPr preferRelativeResize="0"/>
          <p:nvPr/>
        </p:nvPicPr>
        <p:blipFill>
          <a:blip r:embed="rId3">
            <a:alphaModFix/>
          </a:blip>
          <a:stretch>
            <a:fillRect/>
          </a:stretch>
        </p:blipFill>
        <p:spPr>
          <a:xfrm>
            <a:off x="152400" y="1147225"/>
            <a:ext cx="6089759" cy="3691475"/>
          </a:xfrm>
          <a:prstGeom prst="rect">
            <a:avLst/>
          </a:prstGeom>
          <a:noFill/>
          <a:ln>
            <a:noFill/>
          </a:ln>
        </p:spPr>
      </p:pic>
      <p:sp>
        <p:nvSpPr>
          <p:cNvPr id="498" name="Google Shape;498;p57"/>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499" name="Google Shape;499;p57"/>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500" name="Google Shape;500;p57"/>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Perturbate</a:t>
            </a:r>
            <a:endParaRPr/>
          </a:p>
        </p:txBody>
      </p:sp>
      <p:pic>
        <p:nvPicPr>
          <p:cNvPr id="506" name="Google Shape;506;p58"/>
          <p:cNvPicPr preferRelativeResize="0"/>
          <p:nvPr/>
        </p:nvPicPr>
        <p:blipFill>
          <a:blip r:embed="rId3">
            <a:alphaModFix/>
          </a:blip>
          <a:stretch>
            <a:fillRect/>
          </a:stretch>
        </p:blipFill>
        <p:spPr>
          <a:xfrm>
            <a:off x="0" y="1299625"/>
            <a:ext cx="7896225" cy="2066925"/>
          </a:xfrm>
          <a:prstGeom prst="rect">
            <a:avLst/>
          </a:prstGeom>
          <a:noFill/>
          <a:ln>
            <a:noFill/>
          </a:ln>
        </p:spPr>
      </p:pic>
      <p:pic>
        <p:nvPicPr>
          <p:cNvPr id="507" name="Google Shape;507;p58"/>
          <p:cNvPicPr preferRelativeResize="0"/>
          <p:nvPr/>
        </p:nvPicPr>
        <p:blipFill>
          <a:blip r:embed="rId4">
            <a:alphaModFix/>
          </a:blip>
          <a:stretch>
            <a:fillRect/>
          </a:stretch>
        </p:blipFill>
        <p:spPr>
          <a:xfrm>
            <a:off x="8048625" y="1299625"/>
            <a:ext cx="1052059" cy="2066544"/>
          </a:xfrm>
          <a:prstGeom prst="rect">
            <a:avLst/>
          </a:prstGeom>
          <a:noFill/>
          <a:ln>
            <a:noFill/>
          </a:ln>
        </p:spPr>
      </p:pic>
      <p:sp>
        <p:nvSpPr>
          <p:cNvPr id="508" name="Google Shape;508;p58"/>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509" name="Google Shape;509;p58"/>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510" name="Google Shape;510;p58"/>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9"/>
          <p:cNvSpPr txBox="1"/>
          <p:nvPr>
            <p:ph idx="1" type="body"/>
          </p:nvPr>
        </p:nvSpPr>
        <p:spPr>
          <a:xfrm>
            <a:off x="4942600" y="3065225"/>
            <a:ext cx="4297800" cy="18288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The feature “FT9-FT10 &lt;= -92.01” has the most positive impact on the prediction for Class 1.</a:t>
            </a:r>
            <a:endParaRPr/>
          </a:p>
          <a:p>
            <a:pPr indent="-334327" lvl="0" marL="457200" rtl="0" algn="l">
              <a:spcBef>
                <a:spcPts val="0"/>
              </a:spcBef>
              <a:spcAft>
                <a:spcPts val="0"/>
              </a:spcAft>
              <a:buSzPct val="100000"/>
              <a:buChar char="●"/>
            </a:pPr>
            <a:r>
              <a:rPr lang="en"/>
              <a:t>The feature “-4.49 &lt; FP2-F4 &lt;=73.65” has the most negative impact on the prediction for Class 1.</a:t>
            </a:r>
            <a:endParaRPr/>
          </a:p>
        </p:txBody>
      </p:sp>
      <p:sp>
        <p:nvSpPr>
          <p:cNvPr id="516" name="Google Shape;516;p59"/>
          <p:cNvSpPr txBox="1"/>
          <p:nvPr>
            <p:ph idx="1" type="body"/>
          </p:nvPr>
        </p:nvSpPr>
        <p:spPr>
          <a:xfrm>
            <a:off x="-9400" y="3009900"/>
            <a:ext cx="4297800" cy="18288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
              <a:t>The feature “FT9-FT10 &lt;= -92.01” has the most positive impact on the prediction for Class 1.</a:t>
            </a:r>
            <a:endParaRPr/>
          </a:p>
          <a:p>
            <a:pPr indent="-334327" lvl="0" marL="457200" rtl="0" algn="l">
              <a:spcBef>
                <a:spcPts val="0"/>
              </a:spcBef>
              <a:spcAft>
                <a:spcPts val="0"/>
              </a:spcAft>
              <a:buSzPct val="100000"/>
              <a:buChar char="●"/>
            </a:pPr>
            <a:r>
              <a:rPr lang="en"/>
              <a:t>The feature “-4.49 &lt; FP2-F4 &lt;=73.65” has the most negative impact on the prediction for Class 1.</a:t>
            </a:r>
            <a:endParaRPr/>
          </a:p>
        </p:txBody>
      </p:sp>
      <p:pic>
        <p:nvPicPr>
          <p:cNvPr id="517" name="Google Shape;517;p59"/>
          <p:cNvPicPr preferRelativeResize="0"/>
          <p:nvPr/>
        </p:nvPicPr>
        <p:blipFill>
          <a:blip r:embed="rId3">
            <a:alphaModFix/>
          </a:blip>
          <a:stretch>
            <a:fillRect/>
          </a:stretch>
        </p:blipFill>
        <p:spPr>
          <a:xfrm>
            <a:off x="4855649" y="0"/>
            <a:ext cx="4041861" cy="3009900"/>
          </a:xfrm>
          <a:prstGeom prst="rect">
            <a:avLst/>
          </a:prstGeom>
          <a:noFill/>
          <a:ln>
            <a:noFill/>
          </a:ln>
        </p:spPr>
      </p:pic>
      <p:pic>
        <p:nvPicPr>
          <p:cNvPr id="518" name="Google Shape;518;p59"/>
          <p:cNvPicPr preferRelativeResize="0"/>
          <p:nvPr/>
        </p:nvPicPr>
        <p:blipFill>
          <a:blip r:embed="rId4">
            <a:alphaModFix/>
          </a:blip>
          <a:stretch>
            <a:fillRect/>
          </a:stretch>
        </p:blipFill>
        <p:spPr>
          <a:xfrm>
            <a:off x="-9325" y="0"/>
            <a:ext cx="4199572" cy="3127350"/>
          </a:xfrm>
          <a:prstGeom prst="rect">
            <a:avLst/>
          </a:prstGeom>
          <a:noFill/>
          <a:ln>
            <a:noFill/>
          </a:ln>
        </p:spPr>
      </p:pic>
      <p:sp>
        <p:nvSpPr>
          <p:cNvPr id="519" name="Google Shape;519;p59"/>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520" name="Google Shape;520;p59"/>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521" name="Google Shape;521;p59"/>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980"/>
              <a:t>GUI</a:t>
            </a:r>
            <a:endParaRPr b="1" sz="2880"/>
          </a:p>
        </p:txBody>
      </p:sp>
      <p:sp>
        <p:nvSpPr>
          <p:cNvPr id="527" name="Google Shape;527;p60"/>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528" name="Google Shape;528;p60"/>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pic>
        <p:nvPicPr>
          <p:cNvPr id="529" name="Google Shape;529;p60"/>
          <p:cNvPicPr preferRelativeResize="0"/>
          <p:nvPr/>
        </p:nvPicPr>
        <p:blipFill>
          <a:blip r:embed="rId3">
            <a:alphaModFix/>
          </a:blip>
          <a:stretch>
            <a:fillRect/>
          </a:stretch>
        </p:blipFill>
        <p:spPr>
          <a:xfrm>
            <a:off x="1317550" y="1042975"/>
            <a:ext cx="6600394" cy="3341449"/>
          </a:xfrm>
          <a:prstGeom prst="rect">
            <a:avLst/>
          </a:prstGeom>
          <a:noFill/>
          <a:ln>
            <a:noFill/>
          </a:ln>
        </p:spPr>
      </p:pic>
      <p:sp>
        <p:nvSpPr>
          <p:cNvPr id="530" name="Google Shape;530;p60"/>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1"/>
          <p:cNvPicPr preferRelativeResize="0"/>
          <p:nvPr/>
        </p:nvPicPr>
        <p:blipFill>
          <a:blip r:embed="rId3">
            <a:alphaModFix/>
          </a:blip>
          <a:stretch>
            <a:fillRect/>
          </a:stretch>
        </p:blipFill>
        <p:spPr>
          <a:xfrm>
            <a:off x="551575" y="173800"/>
            <a:ext cx="8040851" cy="4070674"/>
          </a:xfrm>
          <a:prstGeom prst="rect">
            <a:avLst/>
          </a:prstGeom>
          <a:noFill/>
          <a:ln>
            <a:noFill/>
          </a:ln>
        </p:spPr>
      </p:pic>
      <p:sp>
        <p:nvSpPr>
          <p:cNvPr id="536" name="Google Shape;536;p61"/>
          <p:cNvSpPr txBox="1"/>
          <p:nvPr/>
        </p:nvSpPr>
        <p:spPr>
          <a:xfrm>
            <a:off x="1980400" y="4367175"/>
            <a:ext cx="54750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Home page</a:t>
            </a:r>
            <a:endParaRPr sz="1800">
              <a:solidFill>
                <a:schemeClr val="dk1"/>
              </a:solidFill>
              <a:latin typeface="Open Sans"/>
              <a:ea typeface="Open Sans"/>
              <a:cs typeface="Open Sans"/>
              <a:sym typeface="Open Sans"/>
            </a:endParaRPr>
          </a:p>
        </p:txBody>
      </p:sp>
      <p:sp>
        <p:nvSpPr>
          <p:cNvPr id="537" name="Google Shape;537;p61"/>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538" name="Google Shape;538;p61"/>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539" name="Google Shape;539;p61"/>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Problem Definition</a:t>
            </a:r>
            <a:endParaRPr/>
          </a:p>
        </p:txBody>
      </p:sp>
      <p:sp>
        <p:nvSpPr>
          <p:cNvPr id="102" name="Google Shape;102;p1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lnSpcReduction="20000"/>
          </a:bodyPr>
          <a:lstStyle/>
          <a:p>
            <a:pPr indent="-342900" lvl="0" marL="457200" rtl="0" algn="just">
              <a:lnSpc>
                <a:spcPct val="115000"/>
              </a:lnSpc>
              <a:spcBef>
                <a:spcPts val="0"/>
              </a:spcBef>
              <a:spcAft>
                <a:spcPts val="0"/>
              </a:spcAft>
              <a:buSzPts val="1800"/>
              <a:buChar char="●"/>
            </a:pPr>
            <a:r>
              <a:rPr b="1" lang="en"/>
              <a:t>Manual Analysis of EEG Signals</a:t>
            </a:r>
            <a:r>
              <a:rPr lang="en"/>
              <a:t>: Epileptic seizures are diagnosed using EEG recordings, but analyzing long hours of EEG signals is time-consuming and prone to human error.</a:t>
            </a:r>
            <a:endParaRPr/>
          </a:p>
          <a:p>
            <a:pPr indent="-342900" lvl="0" marL="457200" rtl="0" algn="just">
              <a:lnSpc>
                <a:spcPct val="115000"/>
              </a:lnSpc>
              <a:spcBef>
                <a:spcPts val="0"/>
              </a:spcBef>
              <a:spcAft>
                <a:spcPts val="0"/>
              </a:spcAft>
              <a:buSzPts val="1800"/>
              <a:buChar char="●"/>
            </a:pPr>
            <a:r>
              <a:rPr b="1" lang="en"/>
              <a:t>Automated Detection</a:t>
            </a:r>
            <a:r>
              <a:rPr lang="en"/>
              <a:t>: Using Convolutional Neural Networks (CNNs) to automate seizure localization offers a solution to speed up diagnosis.</a:t>
            </a:r>
            <a:endParaRPr/>
          </a:p>
          <a:p>
            <a:pPr indent="-342900" lvl="0" marL="457200" rtl="0" algn="just">
              <a:lnSpc>
                <a:spcPct val="115000"/>
              </a:lnSpc>
              <a:spcBef>
                <a:spcPts val="0"/>
              </a:spcBef>
              <a:spcAft>
                <a:spcPts val="0"/>
              </a:spcAft>
              <a:buSzPts val="1800"/>
              <a:buChar char="●"/>
            </a:pPr>
            <a:r>
              <a:rPr b="1" lang="en"/>
              <a:t>Explainability in AI</a:t>
            </a:r>
            <a:r>
              <a:rPr lang="en"/>
              <a:t>: Providing understandable explanations for the model's decisions is essential for clinicians to trust the automated system.</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1200"/>
              </a:spcAft>
              <a:buSzPts val="1800"/>
              <a:buNone/>
            </a:pPr>
            <a:r>
              <a:t/>
            </a:r>
            <a:endParaRPr/>
          </a:p>
        </p:txBody>
      </p:sp>
      <p:sp>
        <p:nvSpPr>
          <p:cNvPr id="103" name="Google Shape;103;p17"/>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04" name="Google Shape;104;p17"/>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105" name="Google Shape;105;p17"/>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7"/>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62"/>
          <p:cNvPicPr preferRelativeResize="0"/>
          <p:nvPr/>
        </p:nvPicPr>
        <p:blipFill>
          <a:blip r:embed="rId3">
            <a:alphaModFix/>
          </a:blip>
          <a:stretch>
            <a:fillRect/>
          </a:stretch>
        </p:blipFill>
        <p:spPr>
          <a:xfrm>
            <a:off x="740550" y="419750"/>
            <a:ext cx="4319550" cy="3887600"/>
          </a:xfrm>
          <a:prstGeom prst="rect">
            <a:avLst/>
          </a:prstGeom>
          <a:noFill/>
          <a:ln>
            <a:noFill/>
          </a:ln>
        </p:spPr>
      </p:pic>
      <p:sp>
        <p:nvSpPr>
          <p:cNvPr id="545" name="Google Shape;545;p62"/>
          <p:cNvSpPr txBox="1"/>
          <p:nvPr/>
        </p:nvSpPr>
        <p:spPr>
          <a:xfrm>
            <a:off x="5648225" y="955975"/>
            <a:ext cx="3272100" cy="14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View EDF Files Button:</a:t>
            </a:r>
            <a:br>
              <a:rPr lang="en" sz="1800">
                <a:solidFill>
                  <a:schemeClr val="dk1"/>
                </a:solidFill>
                <a:latin typeface="Open Sans"/>
                <a:ea typeface="Open Sans"/>
                <a:cs typeface="Open Sans"/>
                <a:sym typeface="Open Sans"/>
              </a:rPr>
            </a:b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Option to select the required channels</a:t>
            </a:r>
            <a:endParaRPr sz="1800">
              <a:solidFill>
                <a:schemeClr val="dk1"/>
              </a:solidFill>
              <a:latin typeface="Open Sans"/>
              <a:ea typeface="Open Sans"/>
              <a:cs typeface="Open Sans"/>
              <a:sym typeface="Open Sans"/>
            </a:endParaRPr>
          </a:p>
        </p:txBody>
      </p:sp>
      <p:sp>
        <p:nvSpPr>
          <p:cNvPr id="546" name="Google Shape;546;p62"/>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547" name="Google Shape;547;p62"/>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548" name="Google Shape;548;p62"/>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63"/>
          <p:cNvPicPr preferRelativeResize="0"/>
          <p:nvPr/>
        </p:nvPicPr>
        <p:blipFill>
          <a:blip r:embed="rId3">
            <a:alphaModFix/>
          </a:blip>
          <a:stretch>
            <a:fillRect/>
          </a:stretch>
        </p:blipFill>
        <p:spPr>
          <a:xfrm>
            <a:off x="152400" y="152400"/>
            <a:ext cx="8447200" cy="4276400"/>
          </a:xfrm>
          <a:prstGeom prst="rect">
            <a:avLst/>
          </a:prstGeom>
          <a:noFill/>
          <a:ln>
            <a:noFill/>
          </a:ln>
        </p:spPr>
      </p:pic>
      <p:sp>
        <p:nvSpPr>
          <p:cNvPr id="554" name="Google Shape;554;p63"/>
          <p:cNvSpPr txBox="1"/>
          <p:nvPr/>
        </p:nvSpPr>
        <p:spPr>
          <a:xfrm>
            <a:off x="1980400" y="4367175"/>
            <a:ext cx="5475000" cy="2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Open Sans"/>
                <a:ea typeface="Open Sans"/>
                <a:cs typeface="Open Sans"/>
                <a:sym typeface="Open Sans"/>
              </a:rPr>
              <a:t>EDF Data Visualised for the selected electrodes</a:t>
            </a:r>
            <a:endParaRPr sz="1800">
              <a:solidFill>
                <a:schemeClr val="dk1"/>
              </a:solidFill>
              <a:latin typeface="Open Sans"/>
              <a:ea typeface="Open Sans"/>
              <a:cs typeface="Open Sans"/>
              <a:sym typeface="Open Sans"/>
            </a:endParaRPr>
          </a:p>
        </p:txBody>
      </p:sp>
      <p:sp>
        <p:nvSpPr>
          <p:cNvPr id="555" name="Google Shape;555;p63"/>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556" name="Google Shape;556;p63"/>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63"/>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64"/>
          <p:cNvPicPr preferRelativeResize="0"/>
          <p:nvPr/>
        </p:nvPicPr>
        <p:blipFill>
          <a:blip r:embed="rId3">
            <a:alphaModFix/>
          </a:blip>
          <a:stretch>
            <a:fillRect/>
          </a:stretch>
        </p:blipFill>
        <p:spPr>
          <a:xfrm>
            <a:off x="583673" y="98925"/>
            <a:ext cx="6978650" cy="3663799"/>
          </a:xfrm>
          <a:prstGeom prst="rect">
            <a:avLst/>
          </a:prstGeom>
          <a:noFill/>
          <a:ln>
            <a:noFill/>
          </a:ln>
        </p:spPr>
      </p:pic>
      <p:sp>
        <p:nvSpPr>
          <p:cNvPr id="563" name="Google Shape;563;p64"/>
          <p:cNvSpPr txBox="1"/>
          <p:nvPr/>
        </p:nvSpPr>
        <p:spPr>
          <a:xfrm>
            <a:off x="633050" y="3939425"/>
            <a:ext cx="69786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Visualise CSV file button to visualise the EDF files in csv format</a:t>
            </a:r>
            <a:endParaRPr sz="1800">
              <a:solidFill>
                <a:schemeClr val="dk1"/>
              </a:solidFill>
              <a:latin typeface="Open Sans"/>
              <a:ea typeface="Open Sans"/>
              <a:cs typeface="Open Sans"/>
              <a:sym typeface="Open Sans"/>
            </a:endParaRPr>
          </a:p>
        </p:txBody>
      </p:sp>
      <p:sp>
        <p:nvSpPr>
          <p:cNvPr id="564" name="Google Shape;564;p64"/>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565" name="Google Shape;565;p64"/>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566" name="Google Shape;566;p64"/>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65"/>
          <p:cNvPicPr preferRelativeResize="0"/>
          <p:nvPr/>
        </p:nvPicPr>
        <p:blipFill>
          <a:blip r:embed="rId3">
            <a:alphaModFix/>
          </a:blip>
          <a:stretch>
            <a:fillRect/>
          </a:stretch>
        </p:blipFill>
        <p:spPr>
          <a:xfrm>
            <a:off x="580150" y="195175"/>
            <a:ext cx="7484776" cy="3660675"/>
          </a:xfrm>
          <a:prstGeom prst="rect">
            <a:avLst/>
          </a:prstGeom>
          <a:noFill/>
          <a:ln>
            <a:noFill/>
          </a:ln>
        </p:spPr>
      </p:pic>
      <p:sp>
        <p:nvSpPr>
          <p:cNvPr id="572" name="Google Shape;572;p65"/>
          <p:cNvSpPr txBox="1"/>
          <p:nvPr/>
        </p:nvSpPr>
        <p:spPr>
          <a:xfrm>
            <a:off x="633050" y="4089125"/>
            <a:ext cx="7484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Results of time prediction saved in csv files</a:t>
            </a:r>
            <a:endParaRPr sz="1800">
              <a:solidFill>
                <a:schemeClr val="dk1"/>
              </a:solidFill>
              <a:latin typeface="Open Sans"/>
              <a:ea typeface="Open Sans"/>
              <a:cs typeface="Open Sans"/>
              <a:sym typeface="Open Sans"/>
            </a:endParaRPr>
          </a:p>
        </p:txBody>
      </p:sp>
      <p:sp>
        <p:nvSpPr>
          <p:cNvPr id="573" name="Google Shape;573;p65"/>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574" name="Google Shape;574;p65"/>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575" name="Google Shape;575;p65"/>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66"/>
          <p:cNvPicPr preferRelativeResize="0"/>
          <p:nvPr/>
        </p:nvPicPr>
        <p:blipFill>
          <a:blip r:embed="rId3">
            <a:alphaModFix/>
          </a:blip>
          <a:stretch>
            <a:fillRect/>
          </a:stretch>
        </p:blipFill>
        <p:spPr>
          <a:xfrm>
            <a:off x="1542525" y="152400"/>
            <a:ext cx="5485149" cy="4113851"/>
          </a:xfrm>
          <a:prstGeom prst="rect">
            <a:avLst/>
          </a:prstGeom>
          <a:noFill/>
          <a:ln>
            <a:noFill/>
          </a:ln>
        </p:spPr>
      </p:pic>
      <p:sp>
        <p:nvSpPr>
          <p:cNvPr id="581" name="Google Shape;581;p66"/>
          <p:cNvSpPr txBox="1"/>
          <p:nvPr/>
        </p:nvSpPr>
        <p:spPr>
          <a:xfrm>
            <a:off x="1595450" y="4399250"/>
            <a:ext cx="5571300" cy="3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SHAP result for selected seizure of the patient</a:t>
            </a:r>
            <a:endParaRPr sz="1800">
              <a:solidFill>
                <a:schemeClr val="dk1"/>
              </a:solidFill>
              <a:latin typeface="Open Sans"/>
              <a:ea typeface="Open Sans"/>
              <a:cs typeface="Open Sans"/>
              <a:sym typeface="Open Sans"/>
            </a:endParaRPr>
          </a:p>
        </p:txBody>
      </p:sp>
      <p:sp>
        <p:nvSpPr>
          <p:cNvPr id="582" name="Google Shape;582;p66"/>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583" name="Google Shape;583;p66"/>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584" name="Google Shape;584;p66"/>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67"/>
          <p:cNvPicPr preferRelativeResize="0"/>
          <p:nvPr/>
        </p:nvPicPr>
        <p:blipFill>
          <a:blip r:embed="rId3">
            <a:alphaModFix/>
          </a:blip>
          <a:stretch>
            <a:fillRect/>
          </a:stretch>
        </p:blipFill>
        <p:spPr>
          <a:xfrm>
            <a:off x="1938175" y="131000"/>
            <a:ext cx="5453074" cy="4089800"/>
          </a:xfrm>
          <a:prstGeom prst="rect">
            <a:avLst/>
          </a:prstGeom>
          <a:noFill/>
          <a:ln>
            <a:noFill/>
          </a:ln>
        </p:spPr>
      </p:pic>
      <p:sp>
        <p:nvSpPr>
          <p:cNvPr id="590" name="Google Shape;590;p67"/>
          <p:cNvSpPr txBox="1"/>
          <p:nvPr/>
        </p:nvSpPr>
        <p:spPr>
          <a:xfrm>
            <a:off x="1937625" y="4260225"/>
            <a:ext cx="57102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Selection of subfolder for displaying the LIME result</a:t>
            </a:r>
            <a:endParaRPr sz="1800">
              <a:solidFill>
                <a:schemeClr val="dk1"/>
              </a:solidFill>
              <a:latin typeface="Open Sans"/>
              <a:ea typeface="Open Sans"/>
              <a:cs typeface="Open Sans"/>
              <a:sym typeface="Open Sans"/>
            </a:endParaRPr>
          </a:p>
        </p:txBody>
      </p:sp>
      <p:sp>
        <p:nvSpPr>
          <p:cNvPr id="591" name="Google Shape;591;p67"/>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592" name="Google Shape;592;p67"/>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67"/>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68"/>
          <p:cNvPicPr preferRelativeResize="0"/>
          <p:nvPr/>
        </p:nvPicPr>
        <p:blipFill>
          <a:blip r:embed="rId3">
            <a:alphaModFix/>
          </a:blip>
          <a:stretch>
            <a:fillRect/>
          </a:stretch>
        </p:blipFill>
        <p:spPr>
          <a:xfrm>
            <a:off x="1927500" y="163100"/>
            <a:ext cx="5228501" cy="3921375"/>
          </a:xfrm>
          <a:prstGeom prst="rect">
            <a:avLst/>
          </a:prstGeom>
          <a:noFill/>
          <a:ln>
            <a:noFill/>
          </a:ln>
        </p:spPr>
      </p:pic>
      <p:sp>
        <p:nvSpPr>
          <p:cNvPr id="599" name="Google Shape;599;p68"/>
          <p:cNvSpPr txBox="1"/>
          <p:nvPr/>
        </p:nvSpPr>
        <p:spPr>
          <a:xfrm>
            <a:off x="1937625" y="4260225"/>
            <a:ext cx="57102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Selection of sample for displaying the LIME result</a:t>
            </a:r>
            <a:endParaRPr sz="1800">
              <a:solidFill>
                <a:schemeClr val="dk1"/>
              </a:solidFill>
              <a:latin typeface="Open Sans"/>
              <a:ea typeface="Open Sans"/>
              <a:cs typeface="Open Sans"/>
              <a:sym typeface="Open Sans"/>
            </a:endParaRPr>
          </a:p>
        </p:txBody>
      </p:sp>
      <p:sp>
        <p:nvSpPr>
          <p:cNvPr id="600" name="Google Shape;600;p68"/>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601" name="Google Shape;601;p68"/>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602" name="Google Shape;602;p68"/>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69"/>
          <p:cNvPicPr preferRelativeResize="0"/>
          <p:nvPr/>
        </p:nvPicPr>
        <p:blipFill>
          <a:blip r:embed="rId3">
            <a:alphaModFix/>
          </a:blip>
          <a:stretch>
            <a:fillRect/>
          </a:stretch>
        </p:blipFill>
        <p:spPr>
          <a:xfrm>
            <a:off x="2546377" y="352875"/>
            <a:ext cx="4297682" cy="3200400"/>
          </a:xfrm>
          <a:prstGeom prst="rect">
            <a:avLst/>
          </a:prstGeom>
          <a:noFill/>
          <a:ln>
            <a:noFill/>
          </a:ln>
        </p:spPr>
      </p:pic>
      <p:sp>
        <p:nvSpPr>
          <p:cNvPr id="608" name="Google Shape;608;p69"/>
          <p:cNvSpPr txBox="1"/>
          <p:nvPr/>
        </p:nvSpPr>
        <p:spPr>
          <a:xfrm>
            <a:off x="4012150" y="3982200"/>
            <a:ext cx="3464700" cy="40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LIME results visualised</a:t>
            </a:r>
            <a:endParaRPr sz="1800">
              <a:solidFill>
                <a:schemeClr val="dk1"/>
              </a:solidFill>
              <a:latin typeface="Open Sans"/>
              <a:ea typeface="Open Sans"/>
              <a:cs typeface="Open Sans"/>
              <a:sym typeface="Open Sans"/>
            </a:endParaRPr>
          </a:p>
        </p:txBody>
      </p:sp>
      <p:sp>
        <p:nvSpPr>
          <p:cNvPr id="609" name="Google Shape;609;p69"/>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610" name="Google Shape;610;p69"/>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611" name="Google Shape;611;p69"/>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7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Assumptions</a:t>
            </a:r>
            <a:endParaRPr/>
          </a:p>
        </p:txBody>
      </p:sp>
      <p:sp>
        <p:nvSpPr>
          <p:cNvPr id="617" name="Google Shape;617;p7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Clean EEG Data: The Bonn University EEG dataset is assumed to be pre-cleaned; preprocessing minimizes noise and artifacts, making it suitable for training.</a:t>
            </a:r>
            <a:endParaRPr/>
          </a:p>
          <a:p>
            <a:pPr indent="-342900" lvl="0" marL="457200" rtl="0" algn="l">
              <a:spcBef>
                <a:spcPts val="0"/>
              </a:spcBef>
              <a:spcAft>
                <a:spcPts val="0"/>
              </a:spcAft>
              <a:buSzPts val="1800"/>
              <a:buChar char="●"/>
            </a:pPr>
            <a:r>
              <a:rPr lang="en"/>
              <a:t>Patient Variability: While EEG patterns differ across individuals, the CNN is expected to generalize well and correctly identify seizures despite inter-patient differences.</a:t>
            </a:r>
            <a:endParaRPr/>
          </a:p>
          <a:p>
            <a:pPr indent="-342900" lvl="0" marL="457200" rtl="0" algn="l">
              <a:spcBef>
                <a:spcPts val="0"/>
              </a:spcBef>
              <a:spcAft>
                <a:spcPts val="0"/>
              </a:spcAft>
              <a:buSzPts val="1800"/>
              <a:buChar char="●"/>
            </a:pPr>
            <a:r>
              <a:rPr lang="en"/>
              <a:t>Sufficient Data: The project assumes adequate volume and variety of EEG data for robust training and evaluation of the model.</a:t>
            </a:r>
            <a:endParaRPr/>
          </a:p>
          <a:p>
            <a:pPr indent="-342900" lvl="0" marL="457200" rtl="0" algn="l">
              <a:spcBef>
                <a:spcPts val="0"/>
              </a:spcBef>
              <a:spcAft>
                <a:spcPts val="0"/>
              </a:spcAft>
              <a:buSzPts val="1800"/>
              <a:buChar char="●"/>
            </a:pPr>
            <a:r>
              <a:rPr lang="en"/>
              <a:t>Computational Resources: Availability of high-performance hardware is assumed for efficient training</a:t>
            </a:r>
            <a:endParaRPr/>
          </a:p>
        </p:txBody>
      </p:sp>
      <p:sp>
        <p:nvSpPr>
          <p:cNvPr id="618" name="Google Shape;618;p70"/>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619" name="Google Shape;619;p70"/>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20" name="Google Shape;620;p70"/>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Work breakdown &amp; Responsibilities</a:t>
            </a:r>
            <a:endParaRPr/>
          </a:p>
        </p:txBody>
      </p:sp>
      <p:sp>
        <p:nvSpPr>
          <p:cNvPr id="626" name="Google Shape;626;p71"/>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Feature extraction - Rose Jacob, Powell Moothedan</a:t>
            </a:r>
            <a:endParaRPr/>
          </a:p>
          <a:p>
            <a:pPr indent="-342900" lvl="0" marL="457200" rtl="0" algn="l">
              <a:spcBef>
                <a:spcPts val="0"/>
              </a:spcBef>
              <a:spcAft>
                <a:spcPts val="0"/>
              </a:spcAft>
              <a:buSzPts val="1800"/>
              <a:buChar char="●"/>
            </a:pPr>
            <a:r>
              <a:rPr lang="en"/>
              <a:t>CNN model - Niyatha V S, Paul Allen Kadayaparambil</a:t>
            </a:r>
            <a:endParaRPr/>
          </a:p>
          <a:p>
            <a:pPr indent="-342900" lvl="0" marL="457200" rtl="0" algn="l">
              <a:spcBef>
                <a:spcPts val="0"/>
              </a:spcBef>
              <a:spcAft>
                <a:spcPts val="0"/>
              </a:spcAft>
              <a:buSzPts val="1800"/>
              <a:buChar char="●"/>
            </a:pPr>
            <a:r>
              <a:rPr lang="en"/>
              <a:t>Automated time prediction - Niyatha V S</a:t>
            </a:r>
            <a:endParaRPr/>
          </a:p>
          <a:p>
            <a:pPr indent="-342900" lvl="0" marL="457200" rtl="0" algn="l">
              <a:spcBef>
                <a:spcPts val="0"/>
              </a:spcBef>
              <a:spcAft>
                <a:spcPts val="0"/>
              </a:spcAft>
              <a:buSzPts val="1800"/>
              <a:buChar char="●"/>
            </a:pPr>
            <a:r>
              <a:rPr lang="en"/>
              <a:t>Shapley Additive Explanations - Niyatha V S</a:t>
            </a:r>
            <a:endParaRPr/>
          </a:p>
          <a:p>
            <a:pPr indent="-342900" lvl="0" marL="457200" rtl="0" algn="l">
              <a:spcBef>
                <a:spcPts val="0"/>
              </a:spcBef>
              <a:spcAft>
                <a:spcPts val="0"/>
              </a:spcAft>
              <a:buSzPts val="1800"/>
              <a:buChar char="●"/>
            </a:pPr>
            <a:r>
              <a:rPr lang="en"/>
              <a:t>Local Interpretable Model-agnostic Explanations - Paul Allen Kadayaparambil</a:t>
            </a:r>
            <a:endParaRPr/>
          </a:p>
          <a:p>
            <a:pPr indent="-342900" lvl="0" marL="457200" rtl="0" algn="l">
              <a:spcBef>
                <a:spcPts val="0"/>
              </a:spcBef>
              <a:spcAft>
                <a:spcPts val="0"/>
              </a:spcAft>
              <a:buSzPts val="1800"/>
              <a:buChar char="●"/>
            </a:pPr>
            <a:r>
              <a:rPr lang="en"/>
              <a:t>GUI - Powell Moothedan</a:t>
            </a:r>
            <a:endParaRPr/>
          </a:p>
        </p:txBody>
      </p:sp>
      <p:sp>
        <p:nvSpPr>
          <p:cNvPr id="627" name="Google Shape;627;p71"/>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628" name="Google Shape;628;p71"/>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29" name="Google Shape;629;p71"/>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Project Objective</a:t>
            </a:r>
            <a:endParaRPr/>
          </a:p>
        </p:txBody>
      </p:sp>
      <p:sp>
        <p:nvSpPr>
          <p:cNvPr id="112" name="Google Shape;112;p1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fontScale="92500"/>
          </a:bodyPr>
          <a:lstStyle/>
          <a:p>
            <a:pPr indent="-334327" lvl="0" marL="457200" rtl="0" algn="just">
              <a:spcBef>
                <a:spcPts val="0"/>
              </a:spcBef>
              <a:spcAft>
                <a:spcPts val="0"/>
              </a:spcAft>
              <a:buSzPct val="100000"/>
              <a:buChar char="●"/>
            </a:pPr>
            <a:r>
              <a:rPr lang="en"/>
              <a:t>Build a CNN-based system for automatic seizure localization from EEG signals.</a:t>
            </a:r>
            <a:endParaRPr/>
          </a:p>
          <a:p>
            <a:pPr indent="-334327" lvl="0" marL="457200" rtl="0" algn="just">
              <a:spcBef>
                <a:spcPts val="0"/>
              </a:spcBef>
              <a:spcAft>
                <a:spcPts val="0"/>
              </a:spcAft>
              <a:buSzPct val="100000"/>
              <a:buChar char="●"/>
            </a:pPr>
            <a:r>
              <a:rPr lang="en"/>
              <a:t>Integrate XAI Techniques:</a:t>
            </a:r>
            <a:endParaRPr/>
          </a:p>
          <a:p>
            <a:pPr indent="-334327" lvl="0" marL="914400" rtl="0" algn="just">
              <a:spcBef>
                <a:spcPts val="0"/>
              </a:spcBef>
              <a:spcAft>
                <a:spcPts val="0"/>
              </a:spcAft>
              <a:buSzPct val="100000"/>
              <a:buAutoNum type="arabicPeriod"/>
            </a:pPr>
            <a:r>
              <a:rPr lang="en"/>
              <a:t>SHAP to explain the contribution of each feature to the final decision.</a:t>
            </a:r>
            <a:endParaRPr/>
          </a:p>
          <a:p>
            <a:pPr indent="-334327" lvl="0" marL="914400" rtl="0" algn="just">
              <a:spcBef>
                <a:spcPts val="0"/>
              </a:spcBef>
              <a:spcAft>
                <a:spcPts val="0"/>
              </a:spcAft>
              <a:buSzPct val="100000"/>
              <a:buAutoNum type="arabicPeriod"/>
            </a:pPr>
            <a:r>
              <a:rPr lang="en"/>
              <a:t>LIME for local interpretability of the model’s predictions.</a:t>
            </a:r>
            <a:endParaRPr/>
          </a:p>
          <a:p>
            <a:pPr indent="-334327" lvl="0" marL="457200" rtl="0" algn="just">
              <a:spcBef>
                <a:spcPts val="0"/>
              </a:spcBef>
              <a:spcAft>
                <a:spcPts val="0"/>
              </a:spcAft>
              <a:buSzPct val="100000"/>
              <a:buChar char="●"/>
            </a:pPr>
            <a:r>
              <a:rPr lang="en"/>
              <a:t>Provide Clinically Relevant Insights into seizure activities from EEG data.</a:t>
            </a:r>
            <a:endParaRPr/>
          </a:p>
          <a:p>
            <a:pPr indent="-334327" lvl="0" marL="457200" rtl="0" algn="just">
              <a:spcBef>
                <a:spcPts val="0"/>
              </a:spcBef>
              <a:spcAft>
                <a:spcPts val="0"/>
              </a:spcAft>
              <a:buSzPct val="100000"/>
              <a:buChar char="●"/>
            </a:pPr>
            <a:r>
              <a:rPr lang="en"/>
              <a:t>Target: &gt;90% accuracy in detecting seizures while ensuring model transparency.</a:t>
            </a:r>
            <a:endParaRPr/>
          </a:p>
          <a:p>
            <a:pPr indent="0" lvl="0" marL="0" rtl="0" algn="just">
              <a:spcBef>
                <a:spcPts val="1200"/>
              </a:spcBef>
              <a:spcAft>
                <a:spcPts val="0"/>
              </a:spcAft>
              <a:buClr>
                <a:schemeClr val="dk1"/>
              </a:buClr>
              <a:buSzPct val="61111"/>
              <a:buFont typeface="Arial"/>
              <a:buNone/>
            </a:pPr>
            <a:r>
              <a:t/>
            </a:r>
            <a:endParaRPr/>
          </a:p>
          <a:p>
            <a:pPr indent="0" lvl="0" marL="0" rtl="0" algn="l">
              <a:spcBef>
                <a:spcPts val="1200"/>
              </a:spcBef>
              <a:spcAft>
                <a:spcPts val="0"/>
              </a:spcAft>
              <a:buClr>
                <a:schemeClr val="dk1"/>
              </a:buClr>
              <a:buSzPct val="108108"/>
              <a:buFont typeface="Arial"/>
              <a:buNone/>
            </a:pPr>
            <a:r>
              <a:t/>
            </a:r>
            <a:endParaRPr/>
          </a:p>
          <a:p>
            <a:pPr indent="0" lvl="0" marL="0" rtl="0" algn="l">
              <a:lnSpc>
                <a:spcPct val="115000"/>
              </a:lnSpc>
              <a:spcBef>
                <a:spcPts val="1200"/>
              </a:spcBef>
              <a:spcAft>
                <a:spcPts val="1200"/>
              </a:spcAft>
              <a:buSzPct val="100000"/>
              <a:buNone/>
            </a:pPr>
            <a:r>
              <a:t/>
            </a:r>
            <a:endParaRPr b="1"/>
          </a:p>
        </p:txBody>
      </p:sp>
      <p:sp>
        <p:nvSpPr>
          <p:cNvPr id="113" name="Google Shape;113;p18"/>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14" name="Google Shape;114;p18"/>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115" name="Google Shape;115;p18"/>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18"/>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Hardware &amp; Software Requirements</a:t>
            </a:r>
            <a:endParaRPr/>
          </a:p>
        </p:txBody>
      </p:sp>
      <p:sp>
        <p:nvSpPr>
          <p:cNvPr id="635" name="Google Shape;635;p7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a:t>
            </a:r>
            <a:endParaRPr/>
          </a:p>
          <a:p>
            <a:pPr indent="-342900" lvl="0" marL="457200" rtl="0" algn="l">
              <a:spcBef>
                <a:spcPts val="1200"/>
              </a:spcBef>
              <a:spcAft>
                <a:spcPts val="0"/>
              </a:spcAft>
              <a:buSzPts val="1800"/>
              <a:buChar char="●"/>
            </a:pPr>
            <a:r>
              <a:rPr lang="en"/>
              <a:t>Minimum: Intel i5 Processor, 8GB RAM, and 256GB SSD for basic model training.</a:t>
            </a:r>
            <a:endParaRPr/>
          </a:p>
          <a:p>
            <a:pPr indent="-342900" lvl="0" marL="457200" rtl="0" algn="l">
              <a:spcBef>
                <a:spcPts val="0"/>
              </a:spcBef>
              <a:spcAft>
                <a:spcPts val="0"/>
              </a:spcAft>
              <a:buSzPts val="1800"/>
              <a:buChar char="●"/>
            </a:pPr>
            <a:r>
              <a:rPr lang="en"/>
              <a:t>Recommended: NVIDIA GTX 1060 or better for accelerated deep learning training.</a:t>
            </a:r>
            <a:endParaRPr/>
          </a:p>
          <a:p>
            <a:pPr indent="-342900" lvl="0" marL="457200" rtl="0" algn="l">
              <a:spcBef>
                <a:spcPts val="0"/>
              </a:spcBef>
              <a:spcAft>
                <a:spcPts val="0"/>
              </a:spcAft>
              <a:buSzPts val="1800"/>
              <a:buChar char="●"/>
            </a:pPr>
            <a:r>
              <a:rPr lang="en"/>
              <a:t>Storage: Large enough storage to accommodate EEG datasets (at least 400GB).</a:t>
            </a:r>
            <a:endParaRPr/>
          </a:p>
          <a:p>
            <a:pPr indent="-342900" lvl="0" marL="457200" rtl="0" algn="l">
              <a:spcBef>
                <a:spcPts val="0"/>
              </a:spcBef>
              <a:spcAft>
                <a:spcPts val="0"/>
              </a:spcAft>
              <a:buSzPts val="1800"/>
              <a:buChar char="●"/>
            </a:pPr>
            <a:r>
              <a:rPr lang="en"/>
              <a:t>Cloud Option: Google Colab or AWS for cloud-based model training using GPUs.</a:t>
            </a:r>
            <a:endParaRPr/>
          </a:p>
        </p:txBody>
      </p:sp>
      <p:sp>
        <p:nvSpPr>
          <p:cNvPr id="636" name="Google Shape;636;p72"/>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637" name="Google Shape;637;p72"/>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38" name="Google Shape;638;p72"/>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Hardware &amp; Software Requirements</a:t>
            </a:r>
            <a:endParaRPr/>
          </a:p>
        </p:txBody>
      </p:sp>
      <p:sp>
        <p:nvSpPr>
          <p:cNvPr id="644" name="Google Shape;644;p73"/>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a:t>
            </a:r>
            <a:endParaRPr/>
          </a:p>
          <a:p>
            <a:pPr indent="-342900" lvl="0" marL="457200" rtl="0" algn="l">
              <a:spcBef>
                <a:spcPts val="1200"/>
              </a:spcBef>
              <a:spcAft>
                <a:spcPts val="0"/>
              </a:spcAft>
              <a:buSzPts val="1800"/>
              <a:buChar char="●"/>
            </a:pPr>
            <a:r>
              <a:rPr lang="en"/>
              <a:t>Operating System: Windows 10, Linux, or macOS.</a:t>
            </a:r>
            <a:endParaRPr/>
          </a:p>
          <a:p>
            <a:pPr indent="-342900" lvl="0" marL="457200" rtl="0" algn="l">
              <a:spcBef>
                <a:spcPts val="0"/>
              </a:spcBef>
              <a:spcAft>
                <a:spcPts val="0"/>
              </a:spcAft>
              <a:buSzPts val="1800"/>
              <a:buChar char="●"/>
            </a:pPr>
            <a:r>
              <a:rPr lang="en"/>
              <a:t>Programming Language: Python 3.7+.</a:t>
            </a:r>
            <a:endParaRPr/>
          </a:p>
          <a:p>
            <a:pPr indent="-342900" lvl="0" marL="457200" rtl="0" algn="l">
              <a:spcBef>
                <a:spcPts val="0"/>
              </a:spcBef>
              <a:spcAft>
                <a:spcPts val="0"/>
              </a:spcAft>
              <a:buSzPts val="1800"/>
              <a:buChar char="●"/>
            </a:pPr>
            <a:r>
              <a:rPr lang="en"/>
              <a:t>Libraries:</a:t>
            </a:r>
            <a:endParaRPr/>
          </a:p>
          <a:p>
            <a:pPr indent="-342900" lvl="1" marL="914400" rtl="0" algn="l">
              <a:spcBef>
                <a:spcPts val="0"/>
              </a:spcBef>
              <a:spcAft>
                <a:spcPts val="0"/>
              </a:spcAft>
              <a:buSzPts val="1800"/>
              <a:buChar char="○"/>
            </a:pPr>
            <a:r>
              <a:rPr lang="en" sz="1800"/>
              <a:t>TensorFlow/Keras: For CNN model building.</a:t>
            </a:r>
            <a:endParaRPr sz="1800"/>
          </a:p>
          <a:p>
            <a:pPr indent="-342900" lvl="1" marL="914400" rtl="0" algn="l">
              <a:spcBef>
                <a:spcPts val="0"/>
              </a:spcBef>
              <a:spcAft>
                <a:spcPts val="0"/>
              </a:spcAft>
              <a:buSzPts val="1800"/>
              <a:buChar char="○"/>
            </a:pPr>
            <a:r>
              <a:rPr lang="en" sz="1800"/>
              <a:t>SHAP, LIME, GradCAM: For explainability.</a:t>
            </a:r>
            <a:endParaRPr sz="1800"/>
          </a:p>
          <a:p>
            <a:pPr indent="-342900" lvl="1" marL="914400" rtl="0" algn="l">
              <a:spcBef>
                <a:spcPts val="0"/>
              </a:spcBef>
              <a:spcAft>
                <a:spcPts val="0"/>
              </a:spcAft>
              <a:buSzPts val="1800"/>
              <a:buChar char="○"/>
            </a:pPr>
            <a:r>
              <a:rPr lang="en" sz="1800"/>
              <a:t>Matplotlib and Seaborn: For visualization of model performance.</a:t>
            </a:r>
            <a:endParaRPr sz="1800"/>
          </a:p>
          <a:p>
            <a:pPr indent="-342900" lvl="1" marL="914400" rtl="0" algn="l">
              <a:spcBef>
                <a:spcPts val="0"/>
              </a:spcBef>
              <a:spcAft>
                <a:spcPts val="0"/>
              </a:spcAft>
              <a:buSzPts val="1800"/>
              <a:buChar char="○"/>
            </a:pPr>
            <a:r>
              <a:rPr lang="en" sz="1800"/>
              <a:t>Scikit-learn: For model evaluation.</a:t>
            </a:r>
            <a:endParaRPr sz="1800"/>
          </a:p>
          <a:p>
            <a:pPr indent="-342900" lvl="1" marL="914400" rtl="0" algn="l">
              <a:spcBef>
                <a:spcPts val="0"/>
              </a:spcBef>
              <a:spcAft>
                <a:spcPts val="0"/>
              </a:spcAft>
              <a:buSzPts val="1800"/>
              <a:buChar char="○"/>
            </a:pPr>
            <a:r>
              <a:rPr lang="en" sz="1800"/>
              <a:t>IDE: Visual Studio Code, Jupyter Notebook, or PyCharm for development.</a:t>
            </a:r>
            <a:endParaRPr sz="1800"/>
          </a:p>
        </p:txBody>
      </p:sp>
      <p:sp>
        <p:nvSpPr>
          <p:cNvPr id="645" name="Google Shape;645;p73"/>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646" name="Google Shape;646;p73"/>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47" name="Google Shape;647;p73"/>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Gantt Chart</a:t>
            </a:r>
            <a:endParaRPr/>
          </a:p>
        </p:txBody>
      </p:sp>
      <p:sp>
        <p:nvSpPr>
          <p:cNvPr id="653" name="Google Shape;653;p74"/>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654" name="Google Shape;654;p74"/>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55" name="Google Shape;655;p74"/>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pic>
        <p:nvPicPr>
          <p:cNvPr id="656" name="Google Shape;656;p74"/>
          <p:cNvPicPr preferRelativeResize="0"/>
          <p:nvPr/>
        </p:nvPicPr>
        <p:blipFill>
          <a:blip r:embed="rId3">
            <a:alphaModFix/>
          </a:blip>
          <a:stretch>
            <a:fillRect/>
          </a:stretch>
        </p:blipFill>
        <p:spPr>
          <a:xfrm>
            <a:off x="1448975" y="1147225"/>
            <a:ext cx="6246051" cy="3419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7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Risks and Challenges</a:t>
            </a:r>
            <a:endParaRPr/>
          </a:p>
        </p:txBody>
      </p:sp>
      <p:sp>
        <p:nvSpPr>
          <p:cNvPr id="662" name="Google Shape;662;p7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Generalizability Across Patients: EEG patterns vary significantly between individuals; the model might struggle with unseen patient profiles, affecting reliability.</a:t>
            </a:r>
            <a:endParaRPr/>
          </a:p>
          <a:p>
            <a:pPr indent="-342900" lvl="0" marL="457200" rtl="0" algn="l">
              <a:spcBef>
                <a:spcPts val="0"/>
              </a:spcBef>
              <a:spcAft>
                <a:spcPts val="0"/>
              </a:spcAft>
              <a:buSzPts val="1800"/>
              <a:buChar char="●"/>
            </a:pPr>
            <a:r>
              <a:rPr lang="en"/>
              <a:t>Data Imbalance: Seizure events are often rare compared to normal brain activity, which can lead to biased training and poor sensitivity to seizure detection.</a:t>
            </a:r>
            <a:endParaRPr/>
          </a:p>
          <a:p>
            <a:pPr indent="-342900" lvl="0" marL="457200" rtl="0" algn="l">
              <a:spcBef>
                <a:spcPts val="0"/>
              </a:spcBef>
              <a:spcAft>
                <a:spcPts val="0"/>
              </a:spcAft>
              <a:buSzPts val="1800"/>
              <a:buChar char="●"/>
            </a:pPr>
            <a:r>
              <a:rPr lang="en"/>
              <a:t>Overfitting:  With limited or homogeneous data, the model may overfit to specific patterns and fail to perform well on new data.</a:t>
            </a:r>
            <a:endParaRPr/>
          </a:p>
          <a:p>
            <a:pPr indent="-342900" lvl="0" marL="457200" rtl="0" algn="l">
              <a:spcBef>
                <a:spcPts val="0"/>
              </a:spcBef>
              <a:spcAft>
                <a:spcPts val="0"/>
              </a:spcAft>
              <a:buSzPts val="1800"/>
              <a:buChar char="●"/>
            </a:pPr>
            <a:r>
              <a:rPr lang="en"/>
              <a:t>Computational Constraints: Training deep learning models and running XAI methods require significant processing power, which may not be feasible in all clinical settings.</a:t>
            </a:r>
            <a:endParaRPr/>
          </a:p>
        </p:txBody>
      </p:sp>
      <p:sp>
        <p:nvSpPr>
          <p:cNvPr id="663" name="Google Shape;663;p75"/>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664" name="Google Shape;664;p75"/>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65" name="Google Shape;665;p75"/>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Expected Output</a:t>
            </a:r>
            <a:endParaRPr/>
          </a:p>
        </p:txBody>
      </p:sp>
      <p:sp>
        <p:nvSpPr>
          <p:cNvPr id="671" name="Google Shape;671;p7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Generalizability Across Patients: EEG patterns vary significantly between individuals; the model might struggle with unseen patient profiles, affecting reliability.</a:t>
            </a:r>
            <a:endParaRPr/>
          </a:p>
          <a:p>
            <a:pPr indent="-342900" lvl="0" marL="457200" rtl="0" algn="l">
              <a:spcBef>
                <a:spcPts val="0"/>
              </a:spcBef>
              <a:spcAft>
                <a:spcPts val="0"/>
              </a:spcAft>
              <a:buSzPts val="1800"/>
              <a:buChar char="●"/>
            </a:pPr>
            <a:r>
              <a:rPr lang="en"/>
              <a:t>Data Imbalance: Seizure events are often rare compared to normal brain activity, which can lead to biased training and poor sensitivity to seizure detection.</a:t>
            </a:r>
            <a:endParaRPr/>
          </a:p>
          <a:p>
            <a:pPr indent="-342900" lvl="0" marL="457200" rtl="0" algn="l">
              <a:spcBef>
                <a:spcPts val="0"/>
              </a:spcBef>
              <a:spcAft>
                <a:spcPts val="0"/>
              </a:spcAft>
              <a:buSzPts val="1800"/>
              <a:buChar char="●"/>
            </a:pPr>
            <a:r>
              <a:rPr lang="en"/>
              <a:t>Overfitting:  With limited or homogeneous data, the model may overfit to specific patterns and fail to perform well on new data.</a:t>
            </a:r>
            <a:endParaRPr/>
          </a:p>
          <a:p>
            <a:pPr indent="-342900" lvl="0" marL="457200" rtl="0" algn="l">
              <a:spcBef>
                <a:spcPts val="0"/>
              </a:spcBef>
              <a:spcAft>
                <a:spcPts val="0"/>
              </a:spcAft>
              <a:buSzPts val="1800"/>
              <a:buChar char="●"/>
            </a:pPr>
            <a:r>
              <a:rPr lang="en"/>
              <a:t>Computational Constraints: Training deep learning models and running XAI methods require significant processing power, which may not be feasible in all clinical settings.</a:t>
            </a:r>
            <a:endParaRPr/>
          </a:p>
        </p:txBody>
      </p:sp>
      <p:sp>
        <p:nvSpPr>
          <p:cNvPr id="672" name="Google Shape;672;p76"/>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673" name="Google Shape;673;p76"/>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74" name="Google Shape;674;p76"/>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680" name="Google Shape;680;p77"/>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developed 2D CNN model has an accuracy of 0.98</a:t>
            </a:r>
            <a:endParaRPr/>
          </a:p>
          <a:p>
            <a:pPr indent="-342900" lvl="0" marL="457200" rtl="0" algn="l">
              <a:spcBef>
                <a:spcPts val="0"/>
              </a:spcBef>
              <a:spcAft>
                <a:spcPts val="0"/>
              </a:spcAft>
              <a:buSzPts val="1800"/>
              <a:buChar char="●"/>
            </a:pPr>
            <a:r>
              <a:rPr lang="en"/>
              <a:t>Alpha Band Slowing Observed</a:t>
            </a:r>
            <a:endParaRPr/>
          </a:p>
          <a:p>
            <a:pPr indent="-342900" lvl="1" marL="914400" rtl="0" algn="l">
              <a:spcBef>
                <a:spcPts val="0"/>
              </a:spcBef>
              <a:spcAft>
                <a:spcPts val="0"/>
              </a:spcAft>
              <a:buSzPts val="1800"/>
              <a:buChar char="○"/>
            </a:pPr>
            <a:r>
              <a:rPr lang="en" sz="1800"/>
              <a:t>Clear reduction in alpha band power during ictal intervals, especially in ictal regions—consistent with known neurophysiological signatures of seizures.</a:t>
            </a:r>
            <a:endParaRPr sz="1800"/>
          </a:p>
          <a:p>
            <a:pPr indent="-342900" lvl="1" marL="914400" rtl="0" algn="l">
              <a:spcBef>
                <a:spcPts val="0"/>
              </a:spcBef>
              <a:spcAft>
                <a:spcPts val="0"/>
              </a:spcAft>
              <a:buSzPts val="1800"/>
              <a:buChar char="○"/>
            </a:pPr>
            <a:r>
              <a:rPr lang="en" sz="1800"/>
              <a:t>Demonstrates model's alignment with clinical observations.</a:t>
            </a:r>
            <a:endParaRPr sz="1800"/>
          </a:p>
          <a:p>
            <a:pPr indent="-342900" lvl="0" marL="457200" rtl="0" algn="l">
              <a:spcBef>
                <a:spcPts val="0"/>
              </a:spcBef>
              <a:spcAft>
                <a:spcPts val="0"/>
              </a:spcAft>
              <a:buSzPts val="1800"/>
              <a:buChar char="●"/>
            </a:pPr>
            <a:r>
              <a:rPr lang="en"/>
              <a:t>Statistical Thresholding for Seizure Interval Detection</a:t>
            </a:r>
            <a:endParaRPr/>
          </a:p>
          <a:p>
            <a:pPr indent="-342900" lvl="1" marL="914400" rtl="0" algn="l">
              <a:spcBef>
                <a:spcPts val="0"/>
              </a:spcBef>
              <a:spcAft>
                <a:spcPts val="0"/>
              </a:spcAft>
              <a:buSzPts val="1800"/>
              <a:buChar char="○"/>
            </a:pPr>
            <a:r>
              <a:rPr lang="en" sz="1800"/>
              <a:t>Automates the identification of seizure time windows across patients.</a:t>
            </a:r>
            <a:endParaRPr sz="1800"/>
          </a:p>
          <a:p>
            <a:pPr indent="-342900" lvl="1" marL="914400" rtl="0" algn="l">
              <a:spcBef>
                <a:spcPts val="0"/>
              </a:spcBef>
              <a:spcAft>
                <a:spcPts val="0"/>
              </a:spcAft>
              <a:buSzPts val="1800"/>
              <a:buChar char="○"/>
            </a:pPr>
            <a:r>
              <a:rPr lang="en" sz="1800"/>
              <a:t>Reduces subjectivity and manual tuning; ensures data-driven, patient-specific thresholding.</a:t>
            </a:r>
            <a:endParaRPr sz="1800"/>
          </a:p>
        </p:txBody>
      </p:sp>
      <p:sp>
        <p:nvSpPr>
          <p:cNvPr id="681" name="Google Shape;681;p77"/>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682" name="Google Shape;682;p77"/>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83" name="Google Shape;683;p77"/>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689" name="Google Shape;689;p7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SHAP (SHapley Additive exPlanations)</a:t>
            </a:r>
            <a:endParaRPr/>
          </a:p>
          <a:p>
            <a:pPr indent="-342900" lvl="1" marL="914400" rtl="0" algn="l">
              <a:spcBef>
                <a:spcPts val="0"/>
              </a:spcBef>
              <a:spcAft>
                <a:spcPts val="0"/>
              </a:spcAft>
              <a:buSzPts val="1800"/>
              <a:buChar char="○"/>
            </a:pPr>
            <a:r>
              <a:rPr lang="en" sz="1800"/>
              <a:t>Used for global feature attribution, indicating which EEG channels contribute most to seizure prediction.</a:t>
            </a:r>
            <a:endParaRPr sz="1800"/>
          </a:p>
          <a:p>
            <a:pPr indent="-342900" lvl="1" marL="914400" rtl="0" algn="l">
              <a:spcBef>
                <a:spcPts val="0"/>
              </a:spcBef>
              <a:spcAft>
                <a:spcPts val="0"/>
              </a:spcAft>
              <a:buSzPts val="1800"/>
              <a:buChar char="○"/>
            </a:pPr>
            <a:r>
              <a:rPr lang="en" sz="1800"/>
              <a:t>SHAP values show channel-wise importance over time</a:t>
            </a:r>
            <a:endParaRPr sz="1800"/>
          </a:p>
          <a:p>
            <a:pPr indent="-342900" lvl="0" marL="457200" rtl="0" algn="l">
              <a:spcBef>
                <a:spcPts val="0"/>
              </a:spcBef>
              <a:spcAft>
                <a:spcPts val="0"/>
              </a:spcAft>
              <a:buSzPts val="1800"/>
              <a:buChar char="●"/>
            </a:pPr>
            <a:r>
              <a:rPr lang="en"/>
              <a:t> LIME (Local Interpretable Model-agnostic Explanations)</a:t>
            </a:r>
            <a:endParaRPr/>
          </a:p>
          <a:p>
            <a:pPr indent="-342900" lvl="1" marL="914400" rtl="0" algn="l">
              <a:spcBef>
                <a:spcPts val="0"/>
              </a:spcBef>
              <a:spcAft>
                <a:spcPts val="0"/>
              </a:spcAft>
              <a:buSzPts val="1800"/>
              <a:buChar char="○"/>
            </a:pPr>
            <a:r>
              <a:rPr lang="en" sz="1800"/>
              <a:t>Provides local, instance-specific explanations by approximating the model with a linear surrogate.</a:t>
            </a:r>
            <a:endParaRPr sz="1800"/>
          </a:p>
          <a:p>
            <a:pPr indent="-342900" lvl="1" marL="914400" rtl="0" algn="l">
              <a:spcBef>
                <a:spcPts val="0"/>
              </a:spcBef>
              <a:spcAft>
                <a:spcPts val="0"/>
              </a:spcAft>
              <a:buSzPts val="1800"/>
              <a:buChar char="○"/>
            </a:pPr>
            <a:r>
              <a:rPr lang="en" sz="1800"/>
              <a:t>Visualizations show which features influenced individual predictions, with class-wise contribution strength.</a:t>
            </a:r>
            <a:endParaRPr sz="1800"/>
          </a:p>
          <a:p>
            <a:pPr indent="-342900" lvl="0" marL="457200" rtl="0" algn="l">
              <a:spcBef>
                <a:spcPts val="0"/>
              </a:spcBef>
              <a:spcAft>
                <a:spcPts val="0"/>
              </a:spcAft>
              <a:buSzPts val="1800"/>
              <a:buChar char="●"/>
            </a:pPr>
            <a:r>
              <a:rPr lang="en"/>
              <a:t>Helps clinicians validate whether model reasoning aligns with physiological patterns for a given EEG snippet.</a:t>
            </a:r>
            <a:endParaRPr/>
          </a:p>
        </p:txBody>
      </p:sp>
      <p:sp>
        <p:nvSpPr>
          <p:cNvPr id="690" name="Google Shape;690;p78"/>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691" name="Google Shape;691;p78"/>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692" name="Google Shape;692;p78"/>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7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Scope</a:t>
            </a:r>
            <a:endParaRPr/>
          </a:p>
        </p:txBody>
      </p:sp>
      <p:sp>
        <p:nvSpPr>
          <p:cNvPr id="698" name="Google Shape;698;p7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Integration of Diverse Datasets</a:t>
            </a:r>
            <a:endParaRPr/>
          </a:p>
          <a:p>
            <a:pPr indent="-342900" lvl="1" marL="914400" rtl="0" algn="l">
              <a:spcBef>
                <a:spcPts val="0"/>
              </a:spcBef>
              <a:spcAft>
                <a:spcPts val="0"/>
              </a:spcAft>
              <a:buSzPts val="1800"/>
              <a:buChar char="○"/>
            </a:pPr>
            <a:r>
              <a:rPr lang="en" sz="1800"/>
              <a:t>Extend evaluation across large-scale public EEG datasets like TUH, EPILEPSIAE, and iEEG.org to validate generalizability across demographics and recording setups.</a:t>
            </a:r>
            <a:endParaRPr sz="1800"/>
          </a:p>
          <a:p>
            <a:pPr indent="-342900" lvl="1" marL="914400" rtl="0" algn="l">
              <a:spcBef>
                <a:spcPts val="0"/>
              </a:spcBef>
              <a:spcAft>
                <a:spcPts val="0"/>
              </a:spcAft>
              <a:buSzPts val="1800"/>
              <a:buChar char="○"/>
            </a:pPr>
            <a:r>
              <a:rPr lang="en" sz="1800"/>
              <a:t>Incorporate multimodal data (e.g., ECG, video EEG) for richer seizure context and prediction accuracy.</a:t>
            </a:r>
            <a:endParaRPr sz="1800"/>
          </a:p>
          <a:p>
            <a:pPr indent="-342900" lvl="0" marL="457200" rtl="0" algn="l">
              <a:spcBef>
                <a:spcPts val="0"/>
              </a:spcBef>
              <a:spcAft>
                <a:spcPts val="0"/>
              </a:spcAft>
              <a:buSzPts val="1800"/>
              <a:buChar char="●"/>
            </a:pPr>
            <a:r>
              <a:rPr lang="en"/>
              <a:t>Real-Time Seizure Alert System</a:t>
            </a:r>
            <a:endParaRPr/>
          </a:p>
          <a:p>
            <a:pPr indent="-342900" lvl="1" marL="914400" rtl="0" algn="l">
              <a:spcBef>
                <a:spcPts val="0"/>
              </a:spcBef>
              <a:spcAft>
                <a:spcPts val="0"/>
              </a:spcAft>
              <a:buSzPts val="1800"/>
              <a:buChar char="○"/>
            </a:pPr>
            <a:r>
              <a:rPr lang="en" sz="1800"/>
              <a:t>Transform the model into an edge-deployable version for real-time monitoring and seizure alerting.</a:t>
            </a:r>
            <a:endParaRPr sz="1800"/>
          </a:p>
          <a:p>
            <a:pPr indent="-342900" lvl="1" marL="914400" rtl="0" algn="l">
              <a:spcBef>
                <a:spcPts val="0"/>
              </a:spcBef>
              <a:spcAft>
                <a:spcPts val="0"/>
              </a:spcAft>
              <a:buSzPts val="1800"/>
              <a:buChar char="○"/>
            </a:pPr>
            <a:r>
              <a:rPr lang="en" sz="1800"/>
              <a:t>Integrate with wearable EEG devices or hospital systems for continuous patient supervision.</a:t>
            </a:r>
            <a:endParaRPr sz="1800"/>
          </a:p>
        </p:txBody>
      </p:sp>
      <p:sp>
        <p:nvSpPr>
          <p:cNvPr id="699" name="Google Shape;699;p79"/>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700" name="Google Shape;700;p79"/>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701" name="Google Shape;701;p79"/>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Future Scope</a:t>
            </a:r>
            <a:endParaRPr/>
          </a:p>
        </p:txBody>
      </p:sp>
      <p:sp>
        <p:nvSpPr>
          <p:cNvPr id="707" name="Google Shape;707;p8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Extension to Other Neurological Conditions</a:t>
            </a:r>
            <a:endParaRPr/>
          </a:p>
          <a:p>
            <a:pPr indent="-342900" lvl="1" marL="914400" rtl="0" algn="l">
              <a:spcBef>
                <a:spcPts val="0"/>
              </a:spcBef>
              <a:spcAft>
                <a:spcPts val="0"/>
              </a:spcAft>
              <a:buSzPts val="1800"/>
              <a:buChar char="○"/>
            </a:pPr>
            <a:r>
              <a:rPr lang="en" sz="1800"/>
              <a:t>Adapt framework to detect and explain abnormal brain activity in conditions like sleep disorders, stroke, or Alzheimer's disease.</a:t>
            </a:r>
            <a:endParaRPr sz="1800"/>
          </a:p>
          <a:p>
            <a:pPr indent="-342900" lvl="1" marL="914400" rtl="0" algn="l">
              <a:spcBef>
                <a:spcPts val="0"/>
              </a:spcBef>
              <a:spcAft>
                <a:spcPts val="0"/>
              </a:spcAft>
              <a:buSzPts val="1800"/>
              <a:buChar char="○"/>
            </a:pPr>
            <a:r>
              <a:rPr lang="en" sz="1800"/>
              <a:t>Customizable for other signal-based biomedical applications (e.g., EMG for movement disorders).</a:t>
            </a:r>
            <a:endParaRPr sz="1800"/>
          </a:p>
          <a:p>
            <a:pPr indent="-342900" lvl="0" marL="457200" rtl="0" algn="l">
              <a:spcBef>
                <a:spcPts val="0"/>
              </a:spcBef>
              <a:spcAft>
                <a:spcPts val="0"/>
              </a:spcAft>
              <a:buSzPts val="1800"/>
              <a:buChar char="●"/>
            </a:pPr>
            <a:r>
              <a:rPr lang="en"/>
              <a:t>Personalized Seizure Forecasting</a:t>
            </a:r>
            <a:endParaRPr/>
          </a:p>
          <a:p>
            <a:pPr indent="-342900" lvl="1" marL="914400" rtl="0" algn="l">
              <a:spcBef>
                <a:spcPts val="0"/>
              </a:spcBef>
              <a:spcAft>
                <a:spcPts val="0"/>
              </a:spcAft>
              <a:buSzPts val="1800"/>
              <a:buChar char="○"/>
            </a:pPr>
            <a:r>
              <a:rPr lang="en" sz="1800"/>
              <a:t>Incorporate temporal patterns, circadian rhythms, and patient-specific biomarkers to forecast seizures rather than just detect them.</a:t>
            </a:r>
            <a:endParaRPr sz="1800"/>
          </a:p>
          <a:p>
            <a:pPr indent="-342900" lvl="1" marL="914400" rtl="0" algn="l">
              <a:spcBef>
                <a:spcPts val="0"/>
              </a:spcBef>
              <a:spcAft>
                <a:spcPts val="0"/>
              </a:spcAft>
              <a:buSzPts val="1800"/>
              <a:buChar char="○"/>
            </a:pPr>
            <a:r>
              <a:rPr lang="en" sz="1800"/>
              <a:t>Potential integration with patient diaries and medication schedules for tailored predictions.</a:t>
            </a:r>
            <a:endParaRPr sz="1800"/>
          </a:p>
        </p:txBody>
      </p:sp>
      <p:sp>
        <p:nvSpPr>
          <p:cNvPr id="708" name="Google Shape;708;p80"/>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
        <p:nvSpPr>
          <p:cNvPr id="709" name="Google Shape;709;p80"/>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710" name="Google Shape;710;p80"/>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n"/>
              <a:t>Conclusion</a:t>
            </a:r>
            <a:endParaRPr/>
          </a:p>
        </p:txBody>
      </p:sp>
      <p:sp>
        <p:nvSpPr>
          <p:cNvPr id="716" name="Google Shape;716;p8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1200"/>
              </a:spcBef>
              <a:spcAft>
                <a:spcPts val="0"/>
              </a:spcAft>
              <a:buSzPts val="1800"/>
              <a:buChar char="●"/>
            </a:pPr>
            <a:r>
              <a:rPr b="1" lang="en"/>
              <a:t>Work Completed: </a:t>
            </a:r>
            <a:r>
              <a:rPr lang="en"/>
              <a:t>We have successfully completed data preprocessing, feature extraction, and CNN model training. Additionally, we have implemented SHAP and LIME for explainability and also have done work on threshold fixing and GUI.</a:t>
            </a:r>
            <a:br>
              <a:rPr lang="en"/>
            </a:br>
            <a:endParaRPr/>
          </a:p>
          <a:p>
            <a:pPr indent="-342900" lvl="0" marL="457200" rtl="0" algn="l">
              <a:lnSpc>
                <a:spcPct val="115000"/>
              </a:lnSpc>
              <a:spcBef>
                <a:spcPts val="0"/>
              </a:spcBef>
              <a:spcAft>
                <a:spcPts val="0"/>
              </a:spcAft>
              <a:buSzPts val="1800"/>
              <a:buChar char="●"/>
            </a:pPr>
            <a:r>
              <a:rPr b="1" lang="en"/>
              <a:t>Future scope:</a:t>
            </a:r>
            <a:r>
              <a:rPr b="1" lang="en"/>
              <a:t> </a:t>
            </a:r>
            <a:r>
              <a:rPr lang="en"/>
              <a:t>The future scope involves generalising the model on various datasets and include real time localisation if possible. </a:t>
            </a:r>
            <a:endParaRPr/>
          </a:p>
        </p:txBody>
      </p:sp>
      <p:sp>
        <p:nvSpPr>
          <p:cNvPr id="717" name="Google Shape;717;p81"/>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p81"/>
          <p:cNvSpPr txBox="1"/>
          <p:nvPr>
            <p:ph idx="11" type="ftr"/>
          </p:nvPr>
        </p:nvSpPr>
        <p:spPr>
          <a:xfrm>
            <a:off x="3200400" y="4793475"/>
            <a:ext cx="2834700" cy="27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000000"/>
                </a:solidFill>
                <a:latin typeface="Economica"/>
                <a:ea typeface="Economica"/>
                <a:cs typeface="Economica"/>
                <a:sym typeface="Economica"/>
              </a:rPr>
              <a:t>Epileptic Seizure Localization from EEG Signals</a:t>
            </a:r>
            <a:endParaRPr b="0" i="0" sz="1400" u="none" cap="none" strike="noStrike">
              <a:solidFill>
                <a:srgbClr val="000000"/>
              </a:solidFill>
              <a:latin typeface="Economica"/>
              <a:ea typeface="Economica"/>
              <a:cs typeface="Economica"/>
              <a:sym typeface="Economica"/>
            </a:endParaRPr>
          </a:p>
        </p:txBody>
      </p:sp>
      <p:sp>
        <p:nvSpPr>
          <p:cNvPr id="719" name="Google Shape;719;p81"/>
          <p:cNvSpPr txBox="1"/>
          <p:nvPr>
            <p:ph idx="12" type="sldNum"/>
          </p:nvPr>
        </p:nvSpPr>
        <p:spPr>
          <a:xfrm>
            <a:off x="8595308" y="47336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720" name="Google Shape;720;p81"/>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Literature Survey</a:t>
            </a:r>
            <a:endParaRPr/>
          </a:p>
        </p:txBody>
      </p:sp>
      <p:graphicFrame>
        <p:nvGraphicFramePr>
          <p:cNvPr id="122" name="Google Shape;122;p19"/>
          <p:cNvGraphicFramePr/>
          <p:nvPr/>
        </p:nvGraphicFramePr>
        <p:xfrm>
          <a:off x="228600" y="1261150"/>
          <a:ext cx="3000000" cy="3000000"/>
        </p:xfrm>
        <a:graphic>
          <a:graphicData uri="http://schemas.openxmlformats.org/drawingml/2006/table">
            <a:tbl>
              <a:tblPr>
                <a:noFill/>
                <a:tableStyleId>{32F9024E-B98C-4C18-A114-2D29C035411D}</a:tableStyleId>
              </a:tblPr>
              <a:tblGrid>
                <a:gridCol w="2895600"/>
                <a:gridCol w="2895600"/>
                <a:gridCol w="2895600"/>
              </a:tblGrid>
              <a:tr h="381000">
                <a:tc>
                  <a:txBody>
                    <a:bodyPr/>
                    <a:lstStyle/>
                    <a:p>
                      <a:pPr indent="0" lvl="0" marL="0" rtl="0" algn="l">
                        <a:spcBef>
                          <a:spcPts val="0"/>
                        </a:spcBef>
                        <a:spcAft>
                          <a:spcPts val="0"/>
                        </a:spcAft>
                        <a:buNone/>
                      </a:pPr>
                      <a:r>
                        <a:rPr b="1" lang="en" sz="1600">
                          <a:latin typeface="Open Sans"/>
                          <a:ea typeface="Open Sans"/>
                          <a:cs typeface="Open Sans"/>
                          <a:sym typeface="Open Sans"/>
                        </a:rPr>
                        <a:t>PAPER</a:t>
                      </a:r>
                      <a:endParaRPr b="1"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ADVANTAGES</a:t>
                      </a:r>
                      <a:endParaRPr b="1"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DISADVANTAGES</a:t>
                      </a:r>
                      <a:endParaRPr b="1" sz="1600">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en" sz="1600">
                          <a:latin typeface="Open Sans"/>
                          <a:ea typeface="Open Sans"/>
                          <a:cs typeface="Open Sans"/>
                          <a:sym typeface="Open Sans"/>
                        </a:rPr>
                        <a:t>Schirrmeister RT, Gemein LA, Eggensperger K, Hutter F, Ball T. XAI4EEG: Spectral and Spatio-Temporal Explanation of Deep Learning-Based Seizure Detection in EEG Time Series</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Provides consistent and accurate attributions</a:t>
                      </a:r>
                      <a:endParaRPr sz="1600">
                        <a:latin typeface="Open Sans"/>
                        <a:ea typeface="Open Sans"/>
                        <a:cs typeface="Open Sans"/>
                        <a:sym typeface="Open Sans"/>
                      </a:endParaRPr>
                    </a:p>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Model-agnostic; works with any machine learning model</a:t>
                      </a:r>
                      <a:endParaRPr sz="1600">
                        <a:latin typeface="Open Sans"/>
                        <a:ea typeface="Open Sans"/>
                        <a:cs typeface="Open Sans"/>
                        <a:sym typeface="Open Sans"/>
                      </a:endParaRPr>
                    </a:p>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Offers both local and global interpretability</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Computationally expensive for large datasets or complex models</a:t>
                      </a:r>
                      <a:endParaRPr sz="1600">
                        <a:latin typeface="Open Sans"/>
                        <a:ea typeface="Open Sans"/>
                        <a:cs typeface="Open Sans"/>
                        <a:sym typeface="Open Sans"/>
                      </a:endParaRPr>
                    </a:p>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Difficult to scale for real-time applications</a:t>
                      </a:r>
                      <a:endParaRPr sz="1600">
                        <a:latin typeface="Open Sans"/>
                        <a:ea typeface="Open Sans"/>
                        <a:cs typeface="Open Sans"/>
                        <a:sym typeface="Open Sans"/>
                      </a:endParaRPr>
                    </a:p>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Can be challenging to interpret in high-dimensional data</a:t>
                      </a:r>
                      <a:endParaRPr sz="1600">
                        <a:latin typeface="Open Sans"/>
                        <a:ea typeface="Open Sans"/>
                        <a:cs typeface="Open Sans"/>
                        <a:sym typeface="Open Sans"/>
                      </a:endParaRPr>
                    </a:p>
                  </a:txBody>
                  <a:tcPr marT="91425" marB="91425" marR="91425" marL="91425"/>
                </a:tc>
              </a:tr>
            </a:tbl>
          </a:graphicData>
        </a:graphic>
      </p:graphicFrame>
      <p:sp>
        <p:nvSpPr>
          <p:cNvPr id="123" name="Google Shape;123;p19"/>
          <p:cNvSpPr txBox="1"/>
          <p:nvPr>
            <p:ph idx="12" type="sldNum"/>
          </p:nvPr>
        </p:nvSpPr>
        <p:spPr>
          <a:xfrm>
            <a:off x="8595308" y="46574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24" name="Google Shape;124;p19"/>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125" name="Google Shape;125;p19"/>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726" name="Google Shape;726;p8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SzPts val="1200"/>
              <a:buAutoNum type="arabicPeriod"/>
            </a:pPr>
            <a:r>
              <a:rPr lang="en" sz="1200"/>
              <a:t>M. Xu, P. Wei, S. Yan, X. Gong, and Y. Zhao, "Research Progress on Intelligent Diagnosis of Epilepsy Based on EEG Signals": This paper reviews the advancements in intelligent diagnosis of epilepsy using EEG signals. It focuses on how machine learning and neural network techniques have been applied to improve seizure detection and diagnosis accuracy.</a:t>
            </a:r>
            <a:endParaRPr sz="1200"/>
          </a:p>
          <a:p>
            <a:pPr indent="-304800" lvl="0" marL="457200" rtl="0" algn="just">
              <a:lnSpc>
                <a:spcPct val="150000"/>
              </a:lnSpc>
              <a:spcBef>
                <a:spcPts val="0"/>
              </a:spcBef>
              <a:spcAft>
                <a:spcPts val="0"/>
              </a:spcAft>
              <a:buSzPts val="1200"/>
              <a:buAutoNum type="arabicPeriod"/>
            </a:pPr>
            <a:r>
              <a:rPr lang="en" sz="1200"/>
              <a:t>G. Shi, T. Wang, S. Xie, et al., "Deep Learning-Based Methods for Seizure Detection Using EEG Signals: A Comprehensive Survey": This comprehensive survey covers various deep learning approaches used for seizure detection via EEG signals. It evaluates the effectiveness of models like CNNs and RNNs in identifying epileptic events.</a:t>
            </a:r>
            <a:endParaRPr sz="1200"/>
          </a:p>
          <a:p>
            <a:pPr indent="-304800" lvl="0" marL="457200" rtl="0" algn="just">
              <a:lnSpc>
                <a:spcPct val="150000"/>
              </a:lnSpc>
              <a:spcBef>
                <a:spcPts val="0"/>
              </a:spcBef>
              <a:spcAft>
                <a:spcPts val="0"/>
              </a:spcAft>
              <a:buSzPts val="1200"/>
              <a:buAutoNum type="arabicPeriod"/>
            </a:pPr>
            <a:r>
              <a:rPr lang="en" sz="1200"/>
              <a:t>A. L. Rodriguez, M. H. Taha, and J. B. Porras, "EEG Seizure Prediction Based on Enhanced Deep Learning Models and Information Theoretic Approaches": The paper discusses seizure prediction methods using EEG signals, enhanced by deep learning models and information theory techniques to predict seizure onset.</a:t>
            </a:r>
            <a:endParaRPr sz="1200"/>
          </a:p>
        </p:txBody>
      </p:sp>
      <p:sp>
        <p:nvSpPr>
          <p:cNvPr id="727" name="Google Shape;727;p82"/>
          <p:cNvSpPr txBox="1"/>
          <p:nvPr>
            <p:ph idx="12" type="sldNum"/>
          </p:nvPr>
        </p:nvSpPr>
        <p:spPr>
          <a:xfrm>
            <a:off x="8595308" y="46574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728" name="Google Shape;728;p82"/>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729" name="Google Shape;729;p82"/>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735" name="Google Shape;735;p83"/>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startAt="4"/>
            </a:pPr>
            <a:r>
              <a:rPr lang="en" sz="1200"/>
              <a:t>Schirrmeister, R.T., Gemein, L.A., Eggensperger, K., Hutter, F. and Ball, T., "XAI4EEG: Spectral and Spatio-Temporal Explanation of Deep Learning-Based Seizure Detection in EEG Time Series": This research introduces XAI techniques for explaining how deep learning models detect seizures using spectral and spatio-temporal EEG features, providing greater transparency in model decision-making.</a:t>
            </a:r>
            <a:endParaRPr sz="1200"/>
          </a:p>
          <a:p>
            <a:pPr indent="-304800" lvl="0" marL="457200" rtl="0" algn="l">
              <a:spcBef>
                <a:spcPts val="0"/>
              </a:spcBef>
              <a:spcAft>
                <a:spcPts val="0"/>
              </a:spcAft>
              <a:buSzPts val="1200"/>
              <a:buAutoNum type="arabicPeriod" startAt="4"/>
            </a:pPr>
            <a:r>
              <a:rPr lang="en" sz="1200"/>
              <a:t>X. Alphonse Inbaraj and Jyh-Horng Jeng, "Mask-GradCAM: Object Identification and Localization of Visual Presentation for Deep Convolutional Network": This paper introduces Mask-GradCAM, a technique that enhances object identification and localization in deep convolutional networks, useful for improving interpretability in vision models.</a:t>
            </a:r>
            <a:endParaRPr sz="1200"/>
          </a:p>
          <a:p>
            <a:pPr indent="-304800" lvl="0" marL="457200" rtl="0" algn="l">
              <a:spcBef>
                <a:spcPts val="0"/>
              </a:spcBef>
              <a:spcAft>
                <a:spcPts val="0"/>
              </a:spcAft>
              <a:buSzPts val="1200"/>
              <a:buAutoNum type="arabicPeriod" startAt="4"/>
            </a:pPr>
            <a:r>
              <a:rPr lang="en" sz="1200"/>
              <a:t>Marco Tulio Ribeiro, Sameer Singh, and Carlos Guestrin, "Why Should I Trust You?": Explaining the Predictions of Any Classifier: This influential paper introduces the LIME (Local Interpretable Model-agnostic Explanations) framework, which provides human-interpretable explanations for the predictions made by black-box machine learning models.</a:t>
            </a:r>
            <a:endParaRPr sz="1200"/>
          </a:p>
        </p:txBody>
      </p:sp>
      <p:sp>
        <p:nvSpPr>
          <p:cNvPr id="736" name="Google Shape;736;p83"/>
          <p:cNvSpPr txBox="1"/>
          <p:nvPr>
            <p:ph idx="12" type="sldNum"/>
          </p:nvPr>
        </p:nvSpPr>
        <p:spPr>
          <a:xfrm>
            <a:off x="8595308" y="46574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737" name="Google Shape;737;p83"/>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738" name="Google Shape;738;p83"/>
          <p:cNvSpPr txBox="1"/>
          <p:nvPr>
            <p:ph idx="10" type="dt"/>
          </p:nvPr>
        </p:nvSpPr>
        <p:spPr>
          <a:xfrm>
            <a:off x="163850" y="47172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4"/>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Literature Survey</a:t>
            </a:r>
            <a:endParaRPr/>
          </a:p>
        </p:txBody>
      </p:sp>
      <p:graphicFrame>
        <p:nvGraphicFramePr>
          <p:cNvPr id="131" name="Google Shape;131;p20"/>
          <p:cNvGraphicFramePr/>
          <p:nvPr/>
        </p:nvGraphicFramePr>
        <p:xfrm>
          <a:off x="228600" y="1261150"/>
          <a:ext cx="3000000" cy="3000000"/>
        </p:xfrm>
        <a:graphic>
          <a:graphicData uri="http://schemas.openxmlformats.org/drawingml/2006/table">
            <a:tbl>
              <a:tblPr>
                <a:noFill/>
                <a:tableStyleId>{32F9024E-B98C-4C18-A114-2D29C035411D}</a:tableStyleId>
              </a:tblPr>
              <a:tblGrid>
                <a:gridCol w="2895600"/>
                <a:gridCol w="2895600"/>
                <a:gridCol w="2895600"/>
              </a:tblGrid>
              <a:tr h="381000">
                <a:tc>
                  <a:txBody>
                    <a:bodyPr/>
                    <a:lstStyle/>
                    <a:p>
                      <a:pPr indent="0" lvl="0" marL="0" rtl="0" algn="l">
                        <a:spcBef>
                          <a:spcPts val="0"/>
                        </a:spcBef>
                        <a:spcAft>
                          <a:spcPts val="0"/>
                        </a:spcAft>
                        <a:buNone/>
                      </a:pPr>
                      <a:r>
                        <a:rPr b="1" lang="en" sz="1600">
                          <a:latin typeface="Open Sans"/>
                          <a:ea typeface="Open Sans"/>
                          <a:cs typeface="Open Sans"/>
                          <a:sym typeface="Open Sans"/>
                        </a:rPr>
                        <a:t>PAPER</a:t>
                      </a:r>
                      <a:endParaRPr b="1"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ADVANTAGES</a:t>
                      </a:r>
                      <a:endParaRPr b="1"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DISADVANTAGES</a:t>
                      </a:r>
                      <a:endParaRPr b="1" sz="1600">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en" sz="1600">
                          <a:solidFill>
                            <a:schemeClr val="dk1"/>
                          </a:solidFill>
                          <a:latin typeface="Open Sans"/>
                          <a:ea typeface="Open Sans"/>
                          <a:cs typeface="Open Sans"/>
                          <a:sym typeface="Open Sans"/>
                        </a:rPr>
                        <a:t>Ribeiro MT, Singh S, Guestrin C. "Why Should I Trust You?": Explaining the Predictions of Any Classifier. In: Proceedings of the 22nd ACM SIGKDD International Conference on Knowledge Discovery and Data Mining (KDD '16). New York, NY: ACM; 2016. p. 1135–44. doi:10.1145/2939672</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600">
                          <a:solidFill>
                            <a:schemeClr val="dk1"/>
                          </a:solidFill>
                          <a:latin typeface="Open Sans"/>
                          <a:ea typeface="Open Sans"/>
                          <a:cs typeface="Open Sans"/>
                          <a:sym typeface="Open Sans"/>
                        </a:rPr>
                        <a:t>+ </a:t>
                      </a:r>
                      <a:r>
                        <a:rPr lang="en" sz="1600">
                          <a:solidFill>
                            <a:schemeClr val="dk1"/>
                          </a:solidFill>
                          <a:latin typeface="Open Sans"/>
                          <a:ea typeface="Open Sans"/>
                          <a:cs typeface="Open Sans"/>
                          <a:sym typeface="Open Sans"/>
                        </a:rPr>
                        <a:t>Model-agnostic; can explain any machine learning model</a:t>
                      </a:r>
                      <a:endParaRPr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600">
                          <a:solidFill>
                            <a:schemeClr val="dk1"/>
                          </a:solidFill>
                          <a:latin typeface="Open Sans"/>
                          <a:ea typeface="Open Sans"/>
                          <a:cs typeface="Open Sans"/>
                          <a:sym typeface="Open Sans"/>
                        </a:rPr>
                        <a:t>+ </a:t>
                      </a:r>
                      <a:r>
                        <a:rPr lang="en" sz="1600">
                          <a:solidFill>
                            <a:schemeClr val="dk1"/>
                          </a:solidFill>
                          <a:latin typeface="Open Sans"/>
                          <a:ea typeface="Open Sans"/>
                          <a:cs typeface="Open Sans"/>
                          <a:sym typeface="Open Sans"/>
                        </a:rPr>
                        <a:t>Fast and efficient for local explanations</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600">
                          <a:solidFill>
                            <a:schemeClr val="dk1"/>
                          </a:solidFill>
                          <a:latin typeface="Open Sans"/>
                          <a:ea typeface="Open Sans"/>
                          <a:cs typeface="Open Sans"/>
                          <a:sym typeface="Open Sans"/>
                        </a:rPr>
                        <a:t>+</a:t>
                      </a:r>
                      <a:r>
                        <a:rPr lang="en" sz="1600">
                          <a:solidFill>
                            <a:schemeClr val="dk1"/>
                          </a:solidFill>
                          <a:latin typeface="Open Sans"/>
                          <a:ea typeface="Open Sans"/>
                          <a:cs typeface="Open Sans"/>
                          <a:sym typeface="Open Sans"/>
                        </a:rPr>
                        <a:t> Provides simple and interpretable explanations</a:t>
                      </a:r>
                      <a:endParaRPr b="1"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1600">
                          <a:solidFill>
                            <a:schemeClr val="dk1"/>
                          </a:solidFill>
                          <a:latin typeface="Open Sans"/>
                          <a:ea typeface="Open Sans"/>
                          <a:cs typeface="Open Sans"/>
                          <a:sym typeface="Open Sans"/>
                        </a:rPr>
                        <a:t>- </a:t>
                      </a:r>
                      <a:r>
                        <a:rPr lang="en" sz="1600">
                          <a:solidFill>
                            <a:schemeClr val="dk1"/>
                          </a:solidFill>
                          <a:latin typeface="Open Sans"/>
                          <a:ea typeface="Open Sans"/>
                          <a:cs typeface="Open Sans"/>
                          <a:sym typeface="Open Sans"/>
                        </a:rPr>
                        <a:t>Sensitive to sampling; results may vary across different runs</a:t>
                      </a:r>
                      <a:endParaRPr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600">
                          <a:solidFill>
                            <a:schemeClr val="dk1"/>
                          </a:solidFill>
                          <a:latin typeface="Open Sans"/>
                          <a:ea typeface="Open Sans"/>
                          <a:cs typeface="Open Sans"/>
                          <a:sym typeface="Open Sans"/>
                        </a:rPr>
                        <a:t>- </a:t>
                      </a:r>
                      <a:r>
                        <a:rPr lang="en" sz="1600">
                          <a:solidFill>
                            <a:schemeClr val="dk1"/>
                          </a:solidFill>
                          <a:latin typeface="Open Sans"/>
                          <a:ea typeface="Open Sans"/>
                          <a:cs typeface="Open Sans"/>
                          <a:sym typeface="Open Sans"/>
                        </a:rPr>
                        <a:t>Struggles with explaining highly complex or non-linear models</a:t>
                      </a:r>
                      <a:endParaRPr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600">
                          <a:solidFill>
                            <a:schemeClr val="dk1"/>
                          </a:solidFill>
                          <a:latin typeface="Open Sans"/>
                          <a:ea typeface="Open Sans"/>
                          <a:cs typeface="Open Sans"/>
                          <a:sym typeface="Open Sans"/>
                        </a:rPr>
                        <a:t>- </a:t>
                      </a:r>
                      <a:r>
                        <a:rPr lang="en" sz="1600">
                          <a:solidFill>
                            <a:schemeClr val="dk1"/>
                          </a:solidFill>
                          <a:latin typeface="Open Sans"/>
                          <a:ea typeface="Open Sans"/>
                          <a:cs typeface="Open Sans"/>
                          <a:sym typeface="Open Sans"/>
                        </a:rPr>
                        <a:t>Limited global interpretability; focuses mainly on local explanations</a:t>
                      </a:r>
                      <a:endParaRPr sz="16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600">
                        <a:latin typeface="Open Sans"/>
                        <a:ea typeface="Open Sans"/>
                        <a:cs typeface="Open Sans"/>
                        <a:sym typeface="Open Sans"/>
                      </a:endParaRPr>
                    </a:p>
                  </a:txBody>
                  <a:tcPr marT="91425" marB="91425" marR="91425" marL="91425"/>
                </a:tc>
              </a:tr>
            </a:tbl>
          </a:graphicData>
        </a:graphic>
      </p:graphicFrame>
      <p:sp>
        <p:nvSpPr>
          <p:cNvPr id="132" name="Google Shape;132;p20"/>
          <p:cNvSpPr txBox="1"/>
          <p:nvPr>
            <p:ph idx="12" type="sldNum"/>
          </p:nvPr>
        </p:nvSpPr>
        <p:spPr>
          <a:xfrm>
            <a:off x="8595308" y="46574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0"/>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134" name="Google Shape;134;p20"/>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Literature Survey</a:t>
            </a:r>
            <a:endParaRPr/>
          </a:p>
        </p:txBody>
      </p:sp>
      <p:graphicFrame>
        <p:nvGraphicFramePr>
          <p:cNvPr id="140" name="Google Shape;140;p21"/>
          <p:cNvGraphicFramePr/>
          <p:nvPr/>
        </p:nvGraphicFramePr>
        <p:xfrm>
          <a:off x="228600" y="1261150"/>
          <a:ext cx="3000000" cy="3000000"/>
        </p:xfrm>
        <a:graphic>
          <a:graphicData uri="http://schemas.openxmlformats.org/drawingml/2006/table">
            <a:tbl>
              <a:tblPr>
                <a:noFill/>
                <a:tableStyleId>{32F9024E-B98C-4C18-A114-2D29C035411D}</a:tableStyleId>
              </a:tblPr>
              <a:tblGrid>
                <a:gridCol w="2895600"/>
                <a:gridCol w="2895600"/>
                <a:gridCol w="2895600"/>
              </a:tblGrid>
              <a:tr h="381000">
                <a:tc>
                  <a:txBody>
                    <a:bodyPr/>
                    <a:lstStyle/>
                    <a:p>
                      <a:pPr indent="0" lvl="0" marL="0" rtl="0" algn="l">
                        <a:spcBef>
                          <a:spcPts val="0"/>
                        </a:spcBef>
                        <a:spcAft>
                          <a:spcPts val="0"/>
                        </a:spcAft>
                        <a:buNone/>
                      </a:pPr>
                      <a:r>
                        <a:rPr b="1" lang="en" sz="1600">
                          <a:latin typeface="Open Sans"/>
                          <a:ea typeface="Open Sans"/>
                          <a:cs typeface="Open Sans"/>
                          <a:sym typeface="Open Sans"/>
                        </a:rPr>
                        <a:t>PAPER</a:t>
                      </a:r>
                      <a:endParaRPr b="1"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ADVANTAGES</a:t>
                      </a:r>
                      <a:endParaRPr b="1"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DISADVANTAGES</a:t>
                      </a:r>
                      <a:endParaRPr b="1" sz="1600">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en" sz="1600">
                          <a:latin typeface="Open Sans"/>
                          <a:ea typeface="Open Sans"/>
                          <a:cs typeface="Open Sans"/>
                          <a:sym typeface="Open Sans"/>
                        </a:rPr>
                        <a:t>Inbaraj XA, Jeng JH. Mask-GradCAM: Object Identification and Localization of Visual Presentation for Deep Convolutional Network</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Highly effective for visualizing deep learning models, particularly CNNs</a:t>
                      </a:r>
                      <a:endParaRPr sz="1600">
                        <a:latin typeface="Open Sans"/>
                        <a:ea typeface="Open Sans"/>
                        <a:cs typeface="Open Sans"/>
                        <a:sym typeface="Open Sans"/>
                      </a:endParaRPr>
                    </a:p>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Produces class-specific heatmaps to show important regions in input data</a:t>
                      </a:r>
                      <a:endParaRPr sz="1600">
                        <a:latin typeface="Open Sans"/>
                        <a:ea typeface="Open Sans"/>
                        <a:cs typeface="Open Sans"/>
                        <a:sym typeface="Open Sans"/>
                      </a:endParaRPr>
                    </a:p>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Intuitive for image-related tasks and visual data</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Primarily designed for convolutional neural networks (CNNs); limited generalization to other model types</a:t>
                      </a:r>
                      <a:endParaRPr sz="1600">
                        <a:latin typeface="Open Sans"/>
                        <a:ea typeface="Open Sans"/>
                        <a:cs typeface="Open Sans"/>
                        <a:sym typeface="Open Sans"/>
                      </a:endParaRPr>
                    </a:p>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Resolution of heatmaps can be coarse</a:t>
                      </a:r>
                      <a:endParaRPr sz="1600">
                        <a:latin typeface="Open Sans"/>
                        <a:ea typeface="Open Sans"/>
                        <a:cs typeface="Open Sans"/>
                        <a:sym typeface="Open Sans"/>
                      </a:endParaRPr>
                    </a:p>
                    <a:p>
                      <a:pPr indent="0" lvl="0" marL="0" rtl="0" algn="l">
                        <a:spcBef>
                          <a:spcPts val="0"/>
                        </a:spcBef>
                        <a:spcAft>
                          <a:spcPts val="0"/>
                        </a:spcAft>
                        <a:buNone/>
                      </a:pPr>
                      <a:r>
                        <a:rPr b="1" lang="en" sz="1600">
                          <a:latin typeface="Open Sans"/>
                          <a:ea typeface="Open Sans"/>
                          <a:cs typeface="Open Sans"/>
                          <a:sym typeface="Open Sans"/>
                        </a:rPr>
                        <a:t>- </a:t>
                      </a:r>
                      <a:r>
                        <a:rPr lang="en" sz="1600">
                          <a:latin typeface="Open Sans"/>
                          <a:ea typeface="Open Sans"/>
                          <a:cs typeface="Open Sans"/>
                          <a:sym typeface="Open Sans"/>
                        </a:rPr>
                        <a:t>Difficult to apply to non-visual tasks like text or tabular data</a:t>
                      </a:r>
                      <a:endParaRPr sz="1600">
                        <a:latin typeface="Open Sans"/>
                        <a:ea typeface="Open Sans"/>
                        <a:cs typeface="Open Sans"/>
                        <a:sym typeface="Open Sans"/>
                      </a:endParaRPr>
                    </a:p>
                  </a:txBody>
                  <a:tcPr marT="91425" marB="91425" marR="91425" marL="91425"/>
                </a:tc>
              </a:tr>
            </a:tbl>
          </a:graphicData>
        </a:graphic>
      </p:graphicFrame>
      <p:sp>
        <p:nvSpPr>
          <p:cNvPr id="141" name="Google Shape;141;p21"/>
          <p:cNvSpPr txBox="1"/>
          <p:nvPr>
            <p:ph idx="12" type="sldNum"/>
          </p:nvPr>
        </p:nvSpPr>
        <p:spPr>
          <a:xfrm>
            <a:off x="8595308" y="4657423"/>
            <a:ext cx="548700" cy="3936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
              <a:t>‹#›</a:t>
            </a:fld>
            <a:endParaRPr/>
          </a:p>
        </p:txBody>
      </p:sp>
      <p:sp>
        <p:nvSpPr>
          <p:cNvPr id="142" name="Google Shape;142;p21"/>
          <p:cNvSpPr txBox="1"/>
          <p:nvPr>
            <p:ph idx="11" type="ftr"/>
          </p:nvPr>
        </p:nvSpPr>
        <p:spPr>
          <a:xfrm>
            <a:off x="3200400" y="4717275"/>
            <a:ext cx="28347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
                <a:latin typeface="Economica"/>
                <a:ea typeface="Economica"/>
                <a:cs typeface="Economica"/>
                <a:sym typeface="Economica"/>
              </a:rPr>
              <a:t>Epileptic Seizure Localization from EEG Signals</a:t>
            </a:r>
            <a:endParaRPr>
              <a:latin typeface="Economica"/>
              <a:ea typeface="Economica"/>
              <a:cs typeface="Economica"/>
              <a:sym typeface="Economica"/>
            </a:endParaRPr>
          </a:p>
        </p:txBody>
      </p:sp>
      <p:sp>
        <p:nvSpPr>
          <p:cNvPr id="143" name="Google Shape;143;p21"/>
          <p:cNvSpPr txBox="1"/>
          <p:nvPr>
            <p:ph idx="10" type="dt"/>
          </p:nvPr>
        </p:nvSpPr>
        <p:spPr>
          <a:xfrm>
            <a:off x="163850" y="4793475"/>
            <a:ext cx="2133600" cy="2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a:latin typeface="Economica"/>
                <a:ea typeface="Economica"/>
                <a:cs typeface="Economica"/>
                <a:sym typeface="Economica"/>
              </a:rPr>
              <a:t>09/04/2025</a:t>
            </a:r>
            <a:endParaRPr>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